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9" r:id="rId14"/>
    <p:sldId id="267"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4" d="100"/>
          <a:sy n="84" d="100"/>
        </p:scale>
        <p:origin x="1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5B1640-5EA4-442E-8D17-684ADA0E15B3}"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03726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B1640-5EA4-442E-8D17-684ADA0E15B3}"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317611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B1640-5EA4-442E-8D17-684ADA0E15B3}"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65941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5B1640-5EA4-442E-8D17-684ADA0E15B3}"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852981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5B1640-5EA4-442E-8D17-684ADA0E15B3}"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350144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5B1640-5EA4-442E-8D17-684ADA0E15B3}"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375542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5B1640-5EA4-442E-8D17-684ADA0E15B3}"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85523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5B1640-5EA4-442E-8D17-684ADA0E15B3}"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765704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B1640-5EA4-442E-8D17-684ADA0E15B3}"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822451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5B1640-5EA4-442E-8D17-684ADA0E15B3}"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422024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5B1640-5EA4-442E-8D17-684ADA0E15B3}"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F36E39-394C-4E43-8DF0-93C51170D120}" type="slidenum">
              <a:rPr lang="en-US" smtClean="0"/>
              <a:t>‹#›</a:t>
            </a:fld>
            <a:endParaRPr lang="en-US"/>
          </a:p>
        </p:txBody>
      </p:sp>
    </p:spTree>
    <p:extLst>
      <p:ext uri="{BB962C8B-B14F-4D97-AF65-F5344CB8AC3E}">
        <p14:creationId xmlns:p14="http://schemas.microsoft.com/office/powerpoint/2010/main" val="1588284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B1640-5EA4-442E-8D17-684ADA0E15B3}" type="datetimeFigureOut">
              <a:rPr lang="en-US" smtClean="0"/>
              <a:t>8/17/2020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36E39-394C-4E43-8DF0-93C51170D120}" type="slidenum">
              <a:rPr lang="en-US" smtClean="0"/>
              <a:t>‹#›</a:t>
            </a:fld>
            <a:endParaRPr lang="en-US"/>
          </a:p>
        </p:txBody>
      </p:sp>
    </p:spTree>
    <p:extLst>
      <p:ext uri="{BB962C8B-B14F-4D97-AF65-F5344CB8AC3E}">
        <p14:creationId xmlns:p14="http://schemas.microsoft.com/office/powerpoint/2010/main" val="297927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15736"/>
            <a:ext cx="9144000" cy="3442063"/>
          </a:xfrm>
          <a:solidFill>
            <a:srgbClr val="7030A0"/>
          </a:solidFill>
        </p:spPr>
        <p:txBody>
          <a:bodyPr>
            <a:normAutofit/>
          </a:bodyPr>
          <a:lstStyle/>
          <a:p>
            <a:pPr rtl="1"/>
            <a:r>
              <a:rPr lang="fa-IR" b="1" dirty="0" smtClean="0">
                <a:solidFill>
                  <a:schemeClr val="bg1"/>
                </a:solidFill>
                <a:cs typeface="B Zar" panose="00000400000000000000" pitchFamily="2" charset="-78"/>
              </a:rPr>
              <a:t>تغییرات گایدلاین مراقبت و درمان </a:t>
            </a:r>
            <a:r>
              <a:rPr lang="en-US" b="1" dirty="0" smtClean="0">
                <a:solidFill>
                  <a:schemeClr val="bg1"/>
                </a:solidFill>
                <a:cs typeface="B Zar" panose="00000400000000000000" pitchFamily="2" charset="-78"/>
              </a:rPr>
              <a:t>HIV/AIDS</a:t>
            </a:r>
            <a:r>
              <a:rPr lang="fa-IR" b="1" dirty="0" smtClean="0">
                <a:solidFill>
                  <a:schemeClr val="bg1"/>
                </a:solidFill>
                <a:cs typeface="B Zar" panose="00000400000000000000" pitchFamily="2" charset="-78"/>
              </a:rPr>
              <a:t> بالغین</a:t>
            </a:r>
            <a:br>
              <a:rPr lang="fa-IR" b="1" dirty="0" smtClean="0">
                <a:solidFill>
                  <a:schemeClr val="bg1"/>
                </a:solidFill>
                <a:cs typeface="B Zar" panose="00000400000000000000" pitchFamily="2" charset="-78"/>
              </a:rPr>
            </a:br>
            <a:endParaRPr lang="en-US" b="1" dirty="0">
              <a:solidFill>
                <a:schemeClr val="bg1"/>
              </a:solidFill>
              <a:cs typeface="B Zar" panose="00000400000000000000" pitchFamily="2" charset="-78"/>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79122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20676"/>
            <a:ext cx="10515600" cy="4351338"/>
          </a:xfrm>
        </p:spPr>
        <p:txBody>
          <a:bodyPr>
            <a:normAutofit lnSpcReduction="10000"/>
          </a:bodyPr>
          <a:lstStyle/>
          <a:p>
            <a:pPr algn="r" rtl="1"/>
            <a:endParaRPr lang="fa-IR" dirty="0" smtClean="0"/>
          </a:p>
          <a:p>
            <a:pPr algn="just" rtl="1"/>
            <a:r>
              <a:rPr lang="fa-IR" sz="3200" dirty="0" smtClean="0">
                <a:solidFill>
                  <a:srgbClr val="7030A0"/>
                </a:solidFill>
                <a:cs typeface="B Zar" panose="00000400000000000000" pitchFamily="2" charset="-78"/>
              </a:rPr>
              <a:t>تا </a:t>
            </a:r>
            <a:r>
              <a:rPr lang="fa-IR" sz="3200" dirty="0">
                <a:solidFill>
                  <a:srgbClr val="7030A0"/>
                </a:solidFill>
                <a:cs typeface="B Zar" panose="00000400000000000000" pitchFamily="2" charset="-78"/>
              </a:rPr>
              <a:t>زمانی که بار ویروسی </a:t>
            </a:r>
            <a:r>
              <a:rPr lang="fa-IR" sz="3200" dirty="0" smtClean="0">
                <a:solidFill>
                  <a:srgbClr val="7030A0"/>
                </a:solidFill>
                <a:cs typeface="B Zar" panose="00000400000000000000" pitchFamily="2" charset="-78"/>
              </a:rPr>
              <a:t>کمتراز</a:t>
            </a:r>
            <a:r>
              <a:rPr lang="en-US" sz="3200" dirty="0" smtClean="0">
                <a:solidFill>
                  <a:srgbClr val="7030A0"/>
                </a:solidFill>
                <a:cs typeface="B Zar" panose="00000400000000000000" pitchFamily="2" charset="-78"/>
              </a:rPr>
              <a:t>copies/ml </a:t>
            </a:r>
            <a:r>
              <a:rPr lang="fa-IR" sz="3200" dirty="0">
                <a:solidFill>
                  <a:srgbClr val="7030A0"/>
                </a:solidFill>
                <a:cs typeface="B Zar" panose="00000400000000000000" pitchFamily="2" charset="-78"/>
              </a:rPr>
              <a:t>200 باشد جای نگرانی وجود ندارد چون احتمال موتاسیون کم است ولی با افزایش ویرال لود احتمال مقاومت بالا می </a:t>
            </a:r>
            <a:r>
              <a:rPr lang="fa-IR" sz="3200" dirty="0" smtClean="0">
                <a:solidFill>
                  <a:srgbClr val="7030A0"/>
                </a:solidFill>
                <a:cs typeface="B Zar" panose="00000400000000000000" pitchFamily="2" charset="-78"/>
              </a:rPr>
              <a:t>رود ولی </a:t>
            </a:r>
            <a:r>
              <a:rPr lang="fa-IR" sz="3200" dirty="0">
                <a:solidFill>
                  <a:srgbClr val="7030A0"/>
                </a:solidFill>
                <a:cs typeface="B Zar" panose="00000400000000000000" pitchFamily="2" charset="-78"/>
              </a:rPr>
              <a:t>در ویرال لود </a:t>
            </a:r>
            <a:r>
              <a:rPr lang="fa-IR" sz="3200" dirty="0" smtClean="0">
                <a:solidFill>
                  <a:srgbClr val="7030A0"/>
                </a:solidFill>
                <a:cs typeface="B Zar" panose="00000400000000000000" pitchFamily="2" charset="-78"/>
              </a:rPr>
              <a:t>زیر</a:t>
            </a:r>
            <a:r>
              <a:rPr lang="en-US" sz="3200" dirty="0" smtClean="0">
                <a:solidFill>
                  <a:srgbClr val="7030A0"/>
                </a:solidFill>
                <a:cs typeface="B Zar" panose="00000400000000000000" pitchFamily="2" charset="-78"/>
              </a:rPr>
              <a:t>copies/ml </a:t>
            </a:r>
            <a:r>
              <a:rPr lang="fa-IR" sz="3200" dirty="0">
                <a:solidFill>
                  <a:srgbClr val="7030A0"/>
                </a:solidFill>
                <a:cs typeface="B Zar" panose="00000400000000000000" pitchFamily="2" charset="-78"/>
              </a:rPr>
              <a:t>1000 احتمال پیدا کردن موتاسیون به دلیل مشکلات تکنیکی کم است </a:t>
            </a:r>
            <a:endParaRPr lang="fa-IR" sz="3200" dirty="0" smtClean="0">
              <a:solidFill>
                <a:srgbClr val="7030A0"/>
              </a:solidFill>
              <a:cs typeface="B Zar" panose="00000400000000000000" pitchFamily="2" charset="-78"/>
            </a:endParaRPr>
          </a:p>
          <a:p>
            <a:pPr algn="just" rtl="1"/>
            <a:endParaRPr lang="fa-IR" sz="3200" dirty="0">
              <a:solidFill>
                <a:srgbClr val="7030A0"/>
              </a:solidFill>
              <a:cs typeface="B Zar" panose="00000400000000000000" pitchFamily="2" charset="-78"/>
            </a:endParaRPr>
          </a:p>
          <a:p>
            <a:pPr algn="just" rtl="1"/>
            <a:r>
              <a:rPr lang="fa-IR" sz="3200" dirty="0" smtClean="0">
                <a:solidFill>
                  <a:srgbClr val="7030A0"/>
                </a:solidFill>
                <a:cs typeface="B Zar" panose="00000400000000000000" pitchFamily="2" charset="-78"/>
              </a:rPr>
              <a:t>پس </a:t>
            </a:r>
            <a:r>
              <a:rPr lang="fa-IR" sz="3200" dirty="0">
                <a:solidFill>
                  <a:srgbClr val="7030A0"/>
                </a:solidFill>
                <a:cs typeface="B Zar" panose="00000400000000000000" pitchFamily="2" charset="-78"/>
              </a:rPr>
              <a:t>در صورت تکرار ویرال لودهای بالا ولی کمتر از 1000 می توان در صورتی که بیمار تحت درمان با افاویرنز و رالتگراویر باشد بدون انجام تست مقاومت به تغییر درمان فکر کرد</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3972207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000"/>
            <a:ext cx="10515600" cy="1325563"/>
          </a:xfrm>
          <a:solidFill>
            <a:srgbClr val="7030A0"/>
          </a:solidFill>
        </p:spPr>
        <p:txBody>
          <a:bodyPr vert="horz" lIns="91440" tIns="45720" rIns="91440" bIns="45720" rtlCol="0" anchor="ctr">
            <a:normAutofit/>
          </a:bodyPr>
          <a:lstStyle/>
          <a:p>
            <a:pPr algn="r" rtl="1"/>
            <a:r>
              <a:rPr lang="ar-SA" b="1" dirty="0">
                <a:solidFill>
                  <a:schemeClr val="bg1"/>
                </a:solidFill>
                <a:cs typeface="B Zar" panose="00000400000000000000" pitchFamily="2" charset="-78"/>
              </a:rPr>
              <a:t>بار ویروسی بین </a:t>
            </a:r>
            <a:r>
              <a:rPr lang="en-US" b="1" dirty="0">
                <a:solidFill>
                  <a:schemeClr val="bg1"/>
                </a:solidFill>
                <a:latin typeface="Times New Roman" panose="02020603050405020304" pitchFamily="18" charset="0"/>
                <a:cs typeface="Times New Roman" panose="02020603050405020304" pitchFamily="18" charset="0"/>
              </a:rPr>
              <a:t>200 copies/ml</a:t>
            </a:r>
            <a:r>
              <a:rPr lang="ar-SA" b="1" dirty="0">
                <a:solidFill>
                  <a:schemeClr val="bg1"/>
                </a:solidFill>
                <a:latin typeface="Times New Roman" panose="02020603050405020304" pitchFamily="18" charset="0"/>
                <a:cs typeface="Times New Roman" panose="02020603050405020304" pitchFamily="18" charset="0"/>
              </a:rPr>
              <a:t> </a:t>
            </a:r>
            <a:r>
              <a:rPr lang="ar-SA" b="1" dirty="0">
                <a:solidFill>
                  <a:schemeClr val="bg1"/>
                </a:solidFill>
                <a:cs typeface="B Zar" panose="00000400000000000000" pitchFamily="2" charset="-78"/>
              </a:rPr>
              <a:t>تا کمتر از </a:t>
            </a:r>
            <a:r>
              <a:rPr lang="en-US" b="1" dirty="0">
                <a:solidFill>
                  <a:schemeClr val="bg1"/>
                </a:solidFill>
                <a:latin typeface="Times New Roman" panose="02020603050405020304" pitchFamily="18" charset="0"/>
                <a:cs typeface="Times New Roman" panose="02020603050405020304" pitchFamily="18" charset="0"/>
              </a:rPr>
              <a:t>1000 copies/ml </a:t>
            </a:r>
          </a:p>
        </p:txBody>
      </p:sp>
      <p:sp>
        <p:nvSpPr>
          <p:cNvPr id="3" name="Content Placeholder 2"/>
          <p:cNvSpPr>
            <a:spLocks noGrp="1"/>
          </p:cNvSpPr>
          <p:nvPr>
            <p:ph idx="1"/>
          </p:nvPr>
        </p:nvSpPr>
        <p:spPr/>
        <p:txBody>
          <a:bodyPr vert="horz" lIns="91440" tIns="45720" rIns="91440" bIns="45720" rtlCol="0">
            <a:normAutofit/>
          </a:bodyPr>
          <a:lstStyle/>
          <a:p>
            <a:pPr algn="r" rtl="1"/>
            <a:r>
              <a:rPr lang="fa-IR" sz="3200" dirty="0">
                <a:solidFill>
                  <a:srgbClr val="7030A0"/>
                </a:solidFill>
                <a:cs typeface="B Zar" panose="00000400000000000000" pitchFamily="2" charset="-78"/>
              </a:rPr>
              <a:t>احتمال بروز موتاسیون های منجر به مقاومت در این مقادیر ، خصوصا کمتر از </a:t>
            </a:r>
            <a:r>
              <a:rPr lang="en-US" sz="3200" dirty="0">
                <a:solidFill>
                  <a:srgbClr val="7030A0"/>
                </a:solidFill>
                <a:cs typeface="B Zar" panose="00000400000000000000" pitchFamily="2" charset="-78"/>
              </a:rPr>
              <a:t>500 copies/ml</a:t>
            </a:r>
            <a:r>
              <a:rPr lang="fa-IR" sz="3200" dirty="0">
                <a:solidFill>
                  <a:srgbClr val="7030A0"/>
                </a:solidFill>
                <a:cs typeface="B Zar" panose="00000400000000000000" pitchFamily="2" charset="-78"/>
              </a:rPr>
              <a:t>، بسیار اندک است. </a:t>
            </a:r>
            <a:endParaRPr lang="fa-IR" sz="3200" dirty="0" smtClean="0">
              <a:solidFill>
                <a:srgbClr val="7030A0"/>
              </a:solidFill>
              <a:cs typeface="B Zar" panose="00000400000000000000" pitchFamily="2" charset="-78"/>
            </a:endParaRPr>
          </a:p>
          <a:p>
            <a:pPr algn="r" rtl="1"/>
            <a:endParaRPr lang="fa-IR" sz="3200" dirty="0">
              <a:solidFill>
                <a:srgbClr val="7030A0"/>
              </a:solidFill>
              <a:cs typeface="B Zar" panose="00000400000000000000" pitchFamily="2" charset="-78"/>
            </a:endParaRPr>
          </a:p>
          <a:p>
            <a:pPr algn="r" rtl="1"/>
            <a:r>
              <a:rPr lang="fa-IR" sz="3200" dirty="0" smtClean="0">
                <a:solidFill>
                  <a:srgbClr val="7030A0"/>
                </a:solidFill>
                <a:cs typeface="B Zar" panose="00000400000000000000" pitchFamily="2" charset="-78"/>
              </a:rPr>
              <a:t>با </a:t>
            </a:r>
            <a:r>
              <a:rPr lang="fa-IR" sz="3200" dirty="0">
                <a:solidFill>
                  <a:srgbClr val="7030A0"/>
                </a:solidFill>
                <a:cs typeface="B Zar" panose="00000400000000000000" pitchFamily="2" charset="-78"/>
              </a:rPr>
              <a:t>توجه به عدم پاسخ دهی تست های تعیین مقاومت فعلی، ارسال تست مقاومت توصیه نمی شود. در صورت امکان، فواصل انجام بار ویروسی بیمار کوتاه تراز شش ماه  باشد:</a:t>
            </a:r>
            <a:endParaRPr lang="en-US" sz="3200" dirty="0">
              <a:solidFill>
                <a:srgbClr val="7030A0"/>
              </a:solidFill>
              <a:cs typeface="B Zar" panose="00000400000000000000" pitchFamily="2" charset="-78"/>
            </a:endParaRPr>
          </a:p>
          <a:p>
            <a:pPr lvl="1" algn="r" rtl="1"/>
            <a:r>
              <a:rPr lang="fa-IR" sz="2800" dirty="0">
                <a:solidFill>
                  <a:srgbClr val="7030A0"/>
                </a:solidFill>
                <a:cs typeface="B Zar" panose="00000400000000000000" pitchFamily="2" charset="-78"/>
              </a:rPr>
              <a:t> </a:t>
            </a:r>
            <a:r>
              <a:rPr lang="ar-SA" sz="2800" dirty="0">
                <a:solidFill>
                  <a:srgbClr val="7030A0"/>
                </a:solidFill>
                <a:cs typeface="B Zar" panose="00000400000000000000" pitchFamily="2" charset="-78"/>
              </a:rPr>
              <a:t>-در صورت تکرار ویرال لودهای بالا ولی کمتر از 1000 می توان در صورتی که بیمار تحت درمان با افاویرنز و رالتگراویر باشد بدون انجام تست مقاومت به تغییر درمان فکر کرد.</a:t>
            </a:r>
            <a:endParaRPr lang="en-US" sz="2800" dirty="0">
              <a:solidFill>
                <a:srgbClr val="7030A0"/>
              </a:solidFill>
              <a:cs typeface="B Zar" panose="00000400000000000000" pitchFamily="2" charset="-78"/>
            </a:endParaRPr>
          </a:p>
          <a:p>
            <a:pPr lvl="1" algn="r" rtl="1"/>
            <a:r>
              <a:rPr lang="ar-SA" sz="2800" dirty="0">
                <a:solidFill>
                  <a:srgbClr val="7030A0"/>
                </a:solidFill>
                <a:cs typeface="B Zar" panose="00000400000000000000" pitchFamily="2" charset="-78"/>
              </a:rPr>
              <a:t>-در صورت تکرار ویرال لودبالای 1000 طبق دستورالعمل شماره 3 عمل می کنیم.</a:t>
            </a:r>
            <a:endParaRPr lang="en-US" sz="2800" dirty="0">
              <a:solidFill>
                <a:srgbClr val="7030A0"/>
              </a:solidFill>
              <a:cs typeface="B Zar" panose="00000400000000000000" pitchFamily="2" charset="-78"/>
            </a:endParaRPr>
          </a:p>
        </p:txBody>
      </p:sp>
    </p:spTree>
    <p:extLst>
      <p:ext uri="{BB962C8B-B14F-4D97-AF65-F5344CB8AC3E}">
        <p14:creationId xmlns:p14="http://schemas.microsoft.com/office/powerpoint/2010/main" val="963575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000"/>
            <a:ext cx="10515600" cy="1325563"/>
          </a:xfrm>
          <a:solidFill>
            <a:srgbClr val="7030A0"/>
          </a:solidFill>
        </p:spPr>
        <p:txBody>
          <a:bodyPr vert="horz" lIns="91440" tIns="45720" rIns="91440" bIns="45720" rtlCol="0" anchor="ctr">
            <a:normAutofit/>
          </a:bodyPr>
          <a:lstStyle/>
          <a:p>
            <a:pPr algn="r" rtl="1"/>
            <a:r>
              <a:rPr lang="ar-SA" b="1" dirty="0">
                <a:solidFill>
                  <a:schemeClr val="bg1"/>
                </a:solidFill>
                <a:cs typeface="B Zar" panose="00000400000000000000" pitchFamily="2" charset="-78"/>
              </a:rPr>
              <a:t>بار ویروسی </a:t>
            </a:r>
            <a:r>
              <a:rPr lang="ar-SA" b="1" dirty="0" smtClean="0">
                <a:solidFill>
                  <a:schemeClr val="bg1"/>
                </a:solidFill>
                <a:cs typeface="B Zar" panose="00000400000000000000" pitchFamily="2" charset="-78"/>
              </a:rPr>
              <a:t>بین</a:t>
            </a:r>
            <a:r>
              <a:rPr lang="en-US" b="1" dirty="0" smtClean="0">
                <a:solidFill>
                  <a:schemeClr val="bg1"/>
                </a:solidFill>
                <a:latin typeface="Times New Roman" panose="02020603050405020304" pitchFamily="18" charset="0"/>
                <a:cs typeface="Times New Roman" panose="02020603050405020304" pitchFamily="18" charset="0"/>
              </a:rPr>
              <a:t>1000 </a:t>
            </a:r>
            <a:r>
              <a:rPr lang="en-US" b="1" dirty="0">
                <a:solidFill>
                  <a:schemeClr val="bg1"/>
                </a:solidFill>
                <a:latin typeface="Times New Roman" panose="02020603050405020304" pitchFamily="18" charset="0"/>
                <a:cs typeface="Times New Roman" panose="02020603050405020304" pitchFamily="18" charset="0"/>
              </a:rPr>
              <a:t>copies/ml </a:t>
            </a:r>
            <a:r>
              <a:rPr lang="fa-IR" b="1" dirty="0" smtClean="0">
                <a:solidFill>
                  <a:schemeClr val="bg1"/>
                </a:solidFill>
                <a:latin typeface="Times New Roman" panose="02020603050405020304" pitchFamily="18" charset="0"/>
                <a:cs typeface="Times New Roman" panose="02020603050405020304" pitchFamily="18" charset="0"/>
              </a:rPr>
              <a:t> </a:t>
            </a:r>
            <a:r>
              <a:rPr lang="ar-SA" b="1" dirty="0" smtClean="0">
                <a:solidFill>
                  <a:schemeClr val="bg1"/>
                </a:solidFill>
                <a:cs typeface="B Zar" panose="00000400000000000000" pitchFamily="2" charset="-78"/>
              </a:rPr>
              <a:t>تا</a:t>
            </a:r>
            <a:r>
              <a:rPr lang="en-US" b="1" dirty="0" smtClean="0">
                <a:solidFill>
                  <a:schemeClr val="bg1"/>
                </a:solidFill>
                <a:latin typeface="Times New Roman" panose="02020603050405020304" pitchFamily="18" charset="0"/>
                <a:cs typeface="Times New Roman" panose="02020603050405020304" pitchFamily="18" charset="0"/>
              </a:rPr>
              <a:t>5000 </a:t>
            </a:r>
            <a:r>
              <a:rPr lang="en-US" b="1" dirty="0">
                <a:solidFill>
                  <a:schemeClr val="bg1"/>
                </a:solidFill>
                <a:latin typeface="Times New Roman" panose="02020603050405020304" pitchFamily="18" charset="0"/>
                <a:cs typeface="Times New Roman" panose="02020603050405020304" pitchFamily="18" charset="0"/>
              </a:rPr>
              <a:t>copies/ml </a:t>
            </a:r>
          </a:p>
        </p:txBody>
      </p:sp>
      <p:sp>
        <p:nvSpPr>
          <p:cNvPr id="3" name="Content Placeholder 2"/>
          <p:cNvSpPr>
            <a:spLocks noGrp="1"/>
          </p:cNvSpPr>
          <p:nvPr>
            <p:ph idx="1"/>
          </p:nvPr>
        </p:nvSpPr>
        <p:spPr>
          <a:xfrm>
            <a:off x="838200" y="1851750"/>
            <a:ext cx="10515600" cy="4351338"/>
          </a:xfrm>
        </p:spPr>
        <p:txBody>
          <a:bodyPr vert="horz" lIns="91440" tIns="45720" rIns="91440" bIns="45720" rtlCol="0">
            <a:normAutofit fontScale="85000" lnSpcReduction="10000"/>
          </a:bodyPr>
          <a:lstStyle/>
          <a:p>
            <a:pPr algn="r" rtl="1"/>
            <a:r>
              <a:rPr lang="ar-SA" sz="3200" dirty="0">
                <a:solidFill>
                  <a:srgbClr val="7030A0"/>
                </a:solidFill>
                <a:cs typeface="B Zar" panose="00000400000000000000" pitchFamily="2" charset="-78"/>
              </a:rPr>
              <a:t>در اینجا بار ویروسی را تکرار می کنیم و همزمان تست مقاومت هم درخواست می کنیم. </a:t>
            </a:r>
            <a:endParaRPr lang="fa-IR" sz="3200" dirty="0" smtClean="0">
              <a:solidFill>
                <a:srgbClr val="7030A0"/>
              </a:solidFill>
              <a:cs typeface="B Zar" panose="00000400000000000000" pitchFamily="2" charset="-78"/>
            </a:endParaRPr>
          </a:p>
          <a:p>
            <a:pPr algn="r" rtl="1"/>
            <a:endParaRPr lang="en-US" sz="3200" dirty="0">
              <a:solidFill>
                <a:srgbClr val="7030A0"/>
              </a:solidFill>
              <a:cs typeface="B Zar" panose="00000400000000000000" pitchFamily="2" charset="-78"/>
            </a:endParaRPr>
          </a:p>
          <a:p>
            <a:pPr algn="r" rtl="1"/>
            <a:r>
              <a:rPr lang="ar-SA" sz="3200" dirty="0">
                <a:solidFill>
                  <a:srgbClr val="7030A0"/>
                </a:solidFill>
                <a:cs typeface="B Zar" panose="00000400000000000000" pitchFamily="2" charset="-78"/>
              </a:rPr>
              <a:t>به عنوان یک قانون کلی </a:t>
            </a:r>
            <a:r>
              <a:rPr lang="ar-SA" sz="3200" dirty="0" smtClean="0">
                <a:solidFill>
                  <a:srgbClr val="7030A0"/>
                </a:solidFill>
                <a:cs typeface="B Zar" panose="00000400000000000000" pitchFamily="2" charset="-78"/>
              </a:rPr>
              <a:t>تغییر</a:t>
            </a:r>
            <a:r>
              <a:rPr lang="fa-IR" sz="3200" dirty="0" smtClean="0">
                <a:solidFill>
                  <a:srgbClr val="7030A0"/>
                </a:solidFill>
                <a:cs typeface="B Zar" panose="00000400000000000000" pitchFamily="2" charset="-78"/>
              </a:rPr>
              <a:t> </a:t>
            </a:r>
            <a:r>
              <a:rPr lang="ar-SA" sz="3200" dirty="0" smtClean="0">
                <a:solidFill>
                  <a:srgbClr val="7030A0"/>
                </a:solidFill>
                <a:cs typeface="B Zar" panose="00000400000000000000" pitchFamily="2" charset="-78"/>
              </a:rPr>
              <a:t>هرچه </a:t>
            </a:r>
            <a:r>
              <a:rPr lang="ar-SA" sz="3200" dirty="0">
                <a:solidFill>
                  <a:srgbClr val="7030A0"/>
                </a:solidFill>
                <a:cs typeface="B Zar" panose="00000400000000000000" pitchFamily="2" charset="-78"/>
              </a:rPr>
              <a:t>سریعتر رژیم درمانی در موارد شکست ویرولوژیک در صورتی که احتمال مقاومت دارویی بالا باشد الزامی است و ارسال همزمان نمونه نیز جهت انجام تست مقاومت ژنوتیپی و تصمیم گیری بعدی الزامی می باشد.پس از حاضر شدن پاسخ تست مقاومت در مورد تغییر یا ادامه رژیم درمانی گذاشته شده تصمیم می گیریم.  </a:t>
            </a:r>
            <a:endParaRPr lang="fa-IR" sz="3200" dirty="0" smtClean="0">
              <a:solidFill>
                <a:srgbClr val="7030A0"/>
              </a:solidFill>
              <a:cs typeface="B Zar" panose="00000400000000000000" pitchFamily="2" charset="-78"/>
            </a:endParaRPr>
          </a:p>
          <a:p>
            <a:pPr algn="r" rtl="1"/>
            <a:endParaRPr lang="fa-IR" sz="3200" dirty="0">
              <a:solidFill>
                <a:srgbClr val="7030A0"/>
              </a:solidFill>
              <a:cs typeface="B Zar" panose="00000400000000000000" pitchFamily="2" charset="-78"/>
            </a:endParaRPr>
          </a:p>
          <a:p>
            <a:pPr algn="r" rtl="1"/>
            <a:r>
              <a:rPr lang="ar-SA" sz="3200" dirty="0" smtClean="0">
                <a:solidFill>
                  <a:srgbClr val="7030A0"/>
                </a:solidFill>
                <a:cs typeface="B Zar" panose="00000400000000000000" pitchFamily="2" charset="-78"/>
              </a:rPr>
              <a:t>انجام </a:t>
            </a:r>
            <a:r>
              <a:rPr lang="ar-SA" sz="3200" dirty="0">
                <a:solidFill>
                  <a:srgbClr val="7030A0"/>
                </a:solidFill>
                <a:cs typeface="B Zar" panose="00000400000000000000" pitchFamily="2" charset="-78"/>
              </a:rPr>
              <a:t>تست مقاومت در مواردی که بیمار روی خط دوم درمان قرار دارد از اهمیت بیشتری برخوردار است. در مواردی که مقاومت به چند خط درمانی ایجاد شده است تفسیر تست مقاومت برای تعیین بهترین رژیم درمانی باید با قرار دادن تک تک موتاسیونهای ذکر شده در آزمایشات متعدد در زمان های گوناگون در سایت استنفورد صورت گیرد و قاعدتا این کار باید توسط پزشک صورت گیرد. </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415752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9000"/>
            <a:ext cx="10515600" cy="1325563"/>
          </a:xfrm>
          <a:solidFill>
            <a:srgbClr val="7030A0"/>
          </a:solidFill>
        </p:spPr>
        <p:txBody>
          <a:bodyPr vert="horz" lIns="91440" tIns="45720" rIns="91440" bIns="45720" rtlCol="0" anchor="ctr">
            <a:normAutofit/>
          </a:bodyPr>
          <a:lstStyle/>
          <a:p>
            <a:pPr algn="r" rtl="1"/>
            <a:r>
              <a:rPr lang="ar-SA" b="1" dirty="0">
                <a:solidFill>
                  <a:schemeClr val="bg1"/>
                </a:solidFill>
                <a:cs typeface="B Zar" panose="00000400000000000000" pitchFamily="2" charset="-78"/>
              </a:rPr>
              <a:t>بار ویروسی </a:t>
            </a:r>
            <a:r>
              <a:rPr lang="fa-IR" b="1" dirty="0">
                <a:solidFill>
                  <a:schemeClr val="bg1"/>
                </a:solidFill>
                <a:cs typeface="B Zar" panose="00000400000000000000" pitchFamily="2" charset="-78"/>
              </a:rPr>
              <a:t>بیشتر از </a:t>
            </a:r>
            <a:r>
              <a:rPr lang="en-US" b="1" dirty="0">
                <a:solidFill>
                  <a:schemeClr val="bg1"/>
                </a:solidFill>
                <a:latin typeface="Times New Roman" panose="02020603050405020304" pitchFamily="18" charset="0"/>
                <a:cs typeface="Times New Roman" panose="02020603050405020304" pitchFamily="18" charset="0"/>
              </a:rPr>
              <a:t>5000 copies/ml</a:t>
            </a:r>
          </a:p>
        </p:txBody>
      </p:sp>
      <p:sp>
        <p:nvSpPr>
          <p:cNvPr id="3" name="Content Placeholder 2"/>
          <p:cNvSpPr>
            <a:spLocks noGrp="1"/>
          </p:cNvSpPr>
          <p:nvPr>
            <p:ph idx="1"/>
          </p:nvPr>
        </p:nvSpPr>
        <p:spPr/>
        <p:txBody>
          <a:bodyPr/>
          <a:lstStyle/>
          <a:p>
            <a:pPr algn="r" rtl="1"/>
            <a:endParaRPr lang="fa-IR" dirty="0" smtClean="0"/>
          </a:p>
          <a:p>
            <a:pPr algn="r" rtl="1"/>
            <a:r>
              <a:rPr lang="ar-SA" dirty="0"/>
              <a:t>اگر از ابتدا ویرال لود بالای 5000 </a:t>
            </a:r>
            <a:r>
              <a:rPr lang="en-US" dirty="0"/>
              <a:t>copies/ml </a:t>
            </a:r>
            <a:r>
              <a:rPr lang="ar-SA" dirty="0"/>
              <a:t>گزارش شد وبیمار پایبندی خوبی به درمان داشته و نگرانی از عدم مصرف دارو نیست نیازی به تکرار ویرال لود نیست. همزمان با تغییر درمان تست مقاومت در خواست می کنیم و پس از حاضر شدن جواب آزمایش در مورد تغییر یا حفظ درمان تجربی گذاشته شده تصمیم می گیریم</a:t>
            </a:r>
            <a:endParaRPr lang="en-US" dirty="0"/>
          </a:p>
        </p:txBody>
      </p:sp>
    </p:spTree>
    <p:extLst>
      <p:ext uri="{BB962C8B-B14F-4D97-AF65-F5344CB8AC3E}">
        <p14:creationId xmlns:p14="http://schemas.microsoft.com/office/powerpoint/2010/main" val="3193862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7030A0"/>
          </a:solidFill>
        </p:spPr>
        <p:txBody>
          <a:bodyPr vert="horz" lIns="91440" tIns="45720" rIns="91440" bIns="45720" rtlCol="0" anchor="ctr">
            <a:normAutofit/>
          </a:bodyPr>
          <a:lstStyle/>
          <a:p>
            <a:pPr algn="r" rtl="1"/>
            <a:r>
              <a:rPr lang="ar-SA" b="1" dirty="0">
                <a:solidFill>
                  <a:schemeClr val="bg1"/>
                </a:solidFill>
                <a:cs typeface="B Zar" panose="00000400000000000000" pitchFamily="2" charset="-78"/>
              </a:rPr>
              <a:t>بار ویروسی </a:t>
            </a:r>
            <a:r>
              <a:rPr lang="fa-IR" b="1" dirty="0">
                <a:solidFill>
                  <a:schemeClr val="bg1"/>
                </a:solidFill>
                <a:cs typeface="B Zar" panose="00000400000000000000" pitchFamily="2" charset="-78"/>
              </a:rPr>
              <a:t>بیشتر </a:t>
            </a:r>
            <a:r>
              <a:rPr lang="fa-IR" b="1" dirty="0" smtClean="0">
                <a:solidFill>
                  <a:schemeClr val="bg1"/>
                </a:solidFill>
                <a:cs typeface="B Zar" panose="00000400000000000000" pitchFamily="2" charset="-78"/>
              </a:rPr>
              <a:t>از</a:t>
            </a:r>
            <a:r>
              <a:rPr lang="en-US" b="1" dirty="0" smtClean="0">
                <a:solidFill>
                  <a:schemeClr val="bg1"/>
                </a:solidFill>
                <a:latin typeface="Times New Roman" panose="02020603050405020304" pitchFamily="18" charset="0"/>
                <a:cs typeface="Times New Roman" panose="02020603050405020304" pitchFamily="18" charset="0"/>
              </a:rPr>
              <a:t>5000 </a:t>
            </a:r>
            <a:r>
              <a:rPr lang="en-US" b="1" dirty="0">
                <a:solidFill>
                  <a:schemeClr val="bg1"/>
                </a:solidFill>
                <a:latin typeface="Times New Roman" panose="02020603050405020304" pitchFamily="18" charset="0"/>
                <a:cs typeface="Times New Roman" panose="02020603050405020304" pitchFamily="18" charset="0"/>
              </a:rPr>
              <a:t>copies/ml </a:t>
            </a:r>
          </a:p>
        </p:txBody>
      </p:sp>
      <p:sp>
        <p:nvSpPr>
          <p:cNvPr id="3" name="Content Placeholder 2"/>
          <p:cNvSpPr>
            <a:spLocks noGrp="1"/>
          </p:cNvSpPr>
          <p:nvPr>
            <p:ph idx="1"/>
          </p:nvPr>
        </p:nvSpPr>
        <p:spPr/>
        <p:txBody>
          <a:bodyPr>
            <a:normAutofit/>
          </a:bodyPr>
          <a:lstStyle/>
          <a:p>
            <a:pPr algn="r" rtl="1"/>
            <a:endParaRPr lang="fa-IR" sz="3200" dirty="0" smtClean="0">
              <a:solidFill>
                <a:srgbClr val="7030A0"/>
              </a:solidFill>
              <a:cs typeface="B Zar" panose="00000400000000000000" pitchFamily="2" charset="-78"/>
            </a:endParaRPr>
          </a:p>
          <a:p>
            <a:pPr algn="r" rtl="1"/>
            <a:r>
              <a:rPr lang="ar-SA" sz="3200" dirty="0" smtClean="0">
                <a:solidFill>
                  <a:srgbClr val="7030A0"/>
                </a:solidFill>
                <a:cs typeface="B Zar" panose="00000400000000000000" pitchFamily="2" charset="-78"/>
              </a:rPr>
              <a:t>اگر </a:t>
            </a:r>
            <a:r>
              <a:rPr lang="ar-SA" sz="3200" dirty="0">
                <a:solidFill>
                  <a:srgbClr val="7030A0"/>
                </a:solidFill>
                <a:cs typeface="B Zar" panose="00000400000000000000" pitchFamily="2" charset="-78"/>
              </a:rPr>
              <a:t>از ابتدا ویرال لود بالای 5000 </a:t>
            </a:r>
            <a:r>
              <a:rPr lang="en-US" sz="3200" dirty="0">
                <a:solidFill>
                  <a:srgbClr val="7030A0"/>
                </a:solidFill>
                <a:cs typeface="B Zar" panose="00000400000000000000" pitchFamily="2" charset="-78"/>
              </a:rPr>
              <a:t>copies/ml </a:t>
            </a:r>
            <a:r>
              <a:rPr lang="ar-SA" sz="3200" dirty="0">
                <a:solidFill>
                  <a:srgbClr val="7030A0"/>
                </a:solidFill>
                <a:cs typeface="B Zar" panose="00000400000000000000" pitchFamily="2" charset="-78"/>
              </a:rPr>
              <a:t>گزارش شد وبیمار پایبندی خوبی به درمان داشته و نگرانی از عدم مصرف دارو نیست نیازی به تکرار ویرال لود </a:t>
            </a:r>
            <a:r>
              <a:rPr lang="ar-SA" sz="3200" dirty="0" smtClean="0">
                <a:solidFill>
                  <a:srgbClr val="7030A0"/>
                </a:solidFill>
                <a:cs typeface="B Zar" panose="00000400000000000000" pitchFamily="2" charset="-78"/>
              </a:rPr>
              <a:t>نیست.</a:t>
            </a:r>
            <a:endParaRPr lang="fa-IR" sz="3200" dirty="0" smtClean="0">
              <a:solidFill>
                <a:srgbClr val="7030A0"/>
              </a:solidFill>
              <a:cs typeface="B Zar" panose="00000400000000000000" pitchFamily="2" charset="-78"/>
            </a:endParaRPr>
          </a:p>
          <a:p>
            <a:pPr algn="r" rtl="1"/>
            <a:endParaRPr lang="fa-IR" sz="3200" dirty="0">
              <a:solidFill>
                <a:srgbClr val="7030A0"/>
              </a:solidFill>
              <a:cs typeface="B Zar" panose="00000400000000000000" pitchFamily="2" charset="-78"/>
            </a:endParaRPr>
          </a:p>
          <a:p>
            <a:pPr algn="r" rtl="1"/>
            <a:r>
              <a:rPr lang="ar-SA" sz="3200" dirty="0" smtClean="0">
                <a:solidFill>
                  <a:srgbClr val="7030A0"/>
                </a:solidFill>
                <a:cs typeface="B Zar" panose="00000400000000000000" pitchFamily="2" charset="-78"/>
              </a:rPr>
              <a:t>همزمان </a:t>
            </a:r>
            <a:r>
              <a:rPr lang="ar-SA" sz="3200" dirty="0">
                <a:solidFill>
                  <a:srgbClr val="7030A0"/>
                </a:solidFill>
                <a:cs typeface="B Zar" panose="00000400000000000000" pitchFamily="2" charset="-78"/>
              </a:rPr>
              <a:t>با تغییر درمان تست مقاومت در خواست می کنیم و پس از حاضر شدن جواب آزمایش در مورد تغییر یا حفظ درمان تجربی گذاشته شده تصمیم می گیریم</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3360769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66129796"/>
              </p:ext>
            </p:extLst>
          </p:nvPr>
        </p:nvGraphicFramePr>
        <p:xfrm>
          <a:off x="1711234" y="705392"/>
          <a:ext cx="8177349" cy="5773784"/>
        </p:xfrm>
        <a:graphic>
          <a:graphicData uri="http://schemas.openxmlformats.org/drawingml/2006/table">
            <a:tbl>
              <a:tblPr firstRow="1" firstCol="1" bandRow="1">
                <a:tableStyleId>{5C22544A-7EE6-4342-B048-85BDC9FD1C3A}</a:tableStyleId>
              </a:tblPr>
              <a:tblGrid>
                <a:gridCol w="3555996">
                  <a:extLst>
                    <a:ext uri="{9D8B030D-6E8A-4147-A177-3AD203B41FA5}">
                      <a16:colId xmlns:a16="http://schemas.microsoft.com/office/drawing/2014/main" val="2838395118"/>
                    </a:ext>
                  </a:extLst>
                </a:gridCol>
                <a:gridCol w="4621353">
                  <a:extLst>
                    <a:ext uri="{9D8B030D-6E8A-4147-A177-3AD203B41FA5}">
                      <a16:colId xmlns:a16="http://schemas.microsoft.com/office/drawing/2014/main" val="622914603"/>
                    </a:ext>
                  </a:extLst>
                </a:gridCol>
              </a:tblGrid>
              <a:tr h="430731">
                <a:tc>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1th line regimen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2th line regimen</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5595033"/>
                  </a:ext>
                </a:extLst>
              </a:tr>
              <a:tr h="430731">
                <a:tc rowSpan="3">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2 NRTIs + NNRTIs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2 NRTIs + Boosted PI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95017479"/>
                  </a:ext>
                </a:extLst>
              </a:tr>
              <a:tr h="430731">
                <a:tc vMerge="1">
                  <a:txBody>
                    <a:bodyPr/>
                    <a:lstStyle/>
                    <a:p>
                      <a:endParaRPr lang="en-US"/>
                    </a:p>
                  </a:txBody>
                  <a:tcPr/>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2NRTIs + DTG</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67159290"/>
                  </a:ext>
                </a:extLst>
              </a:tr>
              <a:tr h="430731">
                <a:tc vMerge="1">
                  <a:txBody>
                    <a:bodyPr/>
                    <a:lstStyle/>
                    <a:p>
                      <a:endParaRPr lang="en-US"/>
                    </a:p>
                  </a:txBody>
                  <a:tcPr/>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Boosted PI + INSTI </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6762926"/>
                  </a:ext>
                </a:extLst>
              </a:tr>
              <a:tr h="430731">
                <a:tc rowSpan="3">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2 NRTIs + INSTI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2 NRTIs +  Boosted PI</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42908173"/>
                  </a:ext>
                </a:extLst>
              </a:tr>
              <a:tr h="624311">
                <a:tc vMerge="1">
                  <a:txBody>
                    <a:bodyPr/>
                    <a:lstStyle/>
                    <a:p>
                      <a:endParaRPr lang="en-US"/>
                    </a:p>
                  </a:txBody>
                  <a:tcPr/>
                </a:tc>
                <a:tc>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2 NRTIs + </a:t>
                      </a:r>
                      <a:r>
                        <a:rPr lang="en-US" sz="2400" dirty="0" smtClean="0">
                          <a:effectLst/>
                          <a:latin typeface="Times New Roman" panose="02020603050405020304" pitchFamily="18" charset="0"/>
                          <a:cs typeface="Times New Roman" panose="02020603050405020304" pitchFamily="18" charset="0"/>
                        </a:rPr>
                        <a:t>DTG</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38059778"/>
                  </a:ext>
                </a:extLst>
              </a:tr>
              <a:tr h="745664">
                <a:tc vMerge="1">
                  <a:txBody>
                    <a:bodyPr/>
                    <a:lstStyle/>
                    <a:p>
                      <a:endParaRPr lang="en-US"/>
                    </a:p>
                  </a:txBody>
                  <a:tcPr/>
                </a:tc>
                <a:tc>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Boosted PI + </a:t>
                      </a:r>
                      <a:r>
                        <a:rPr lang="en-US" sz="2400" dirty="0" smtClean="0">
                          <a:effectLst/>
                          <a:latin typeface="Times New Roman" panose="02020603050405020304" pitchFamily="18" charset="0"/>
                          <a:cs typeface="Times New Roman" panose="02020603050405020304" pitchFamily="18" charset="0"/>
                        </a:rPr>
                        <a:t>INSTI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16568308"/>
                  </a:ext>
                </a:extLst>
              </a:tr>
              <a:tr h="880177">
                <a:tc rowSpan="3">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2NRTIs + Boosted PIs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l" rtl="0">
                        <a:lnSpc>
                          <a:spcPct val="107000"/>
                        </a:lnSpc>
                        <a:spcBef>
                          <a:spcPts val="0"/>
                        </a:spcBef>
                        <a:spcAft>
                          <a:spcPts val="800"/>
                        </a:spcAft>
                      </a:pPr>
                      <a:r>
                        <a:rPr lang="en-US" sz="2400">
                          <a:effectLst/>
                          <a:latin typeface="Times New Roman" panose="02020603050405020304" pitchFamily="18" charset="0"/>
                          <a:cs typeface="Times New Roman" panose="02020603050405020304" pitchFamily="18" charset="0"/>
                        </a:rPr>
                        <a:t>2 NRTIs + Another Boosted PIs</a:t>
                      </a:r>
                      <a:endParaRPr lang="en-US"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89978352"/>
                  </a:ext>
                </a:extLst>
              </a:tr>
              <a:tr h="668174">
                <a:tc vMerge="1">
                  <a:txBody>
                    <a:bodyPr/>
                    <a:lstStyle/>
                    <a:p>
                      <a:endParaRPr lang="en-US"/>
                    </a:p>
                  </a:txBody>
                  <a:tcPr/>
                </a:tc>
                <a:tc>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2 NRTIs + INSTIs</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2227743"/>
                  </a:ext>
                </a:extLst>
              </a:tr>
              <a:tr h="701803">
                <a:tc vMerge="1">
                  <a:txBody>
                    <a:bodyPr/>
                    <a:lstStyle/>
                    <a:p>
                      <a:endParaRPr lang="en-US"/>
                    </a:p>
                  </a:txBody>
                  <a:tcPr/>
                </a:tc>
                <a:tc>
                  <a:txBody>
                    <a:bodyPr/>
                    <a:lstStyle/>
                    <a:p>
                      <a:pPr marL="0" marR="0" algn="l" rtl="0">
                        <a:lnSpc>
                          <a:spcPct val="107000"/>
                        </a:lnSpc>
                        <a:spcBef>
                          <a:spcPts val="0"/>
                        </a:spcBef>
                        <a:spcAft>
                          <a:spcPts val="800"/>
                        </a:spcAft>
                      </a:pPr>
                      <a:r>
                        <a:rPr lang="en-US" sz="2400" dirty="0">
                          <a:effectLst/>
                          <a:latin typeface="Times New Roman" panose="02020603050405020304" pitchFamily="18" charset="0"/>
                          <a:cs typeface="Times New Roman" panose="02020603050405020304" pitchFamily="18" charset="0"/>
                        </a:rPr>
                        <a:t>Another boosted PI + INSTI</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28248336"/>
                  </a:ext>
                </a:extLst>
              </a:tr>
            </a:tbl>
          </a:graphicData>
        </a:graphic>
      </p:graphicFrame>
    </p:spTree>
    <p:extLst>
      <p:ext uri="{BB962C8B-B14F-4D97-AF65-F5344CB8AC3E}">
        <p14:creationId xmlns:p14="http://schemas.microsoft.com/office/powerpoint/2010/main" val="2441421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55362"/>
            <a:ext cx="10515600" cy="4351338"/>
          </a:xfrm>
        </p:spPr>
        <p:txBody>
          <a:bodyPr vert="horz" lIns="91440" tIns="45720" rIns="91440" bIns="45720" rtlCol="0">
            <a:normAutofit/>
          </a:bodyPr>
          <a:lstStyle/>
          <a:p>
            <a:pPr algn="r" rtl="1"/>
            <a:r>
              <a:rPr lang="en-US" b="1" dirty="0">
                <a:solidFill>
                  <a:srgbClr val="7030A0"/>
                </a:solidFill>
                <a:latin typeface="Times New Roman" panose="02020603050405020304" pitchFamily="18" charset="0"/>
                <a:cs typeface="Times New Roman" panose="02020603050405020304" pitchFamily="18" charset="0"/>
              </a:rPr>
              <a:t>2 NRTIs + DTG </a:t>
            </a:r>
            <a:r>
              <a:rPr lang="fa-IR" b="1" dirty="0">
                <a:solidFill>
                  <a:srgbClr val="7030A0"/>
                </a:solidFill>
                <a:latin typeface="Times New Roman" panose="02020603050405020304" pitchFamily="18" charset="0"/>
                <a:cs typeface="Times New Roman" panose="02020603050405020304" pitchFamily="18" charset="0"/>
              </a:rPr>
              <a:t> </a:t>
            </a:r>
            <a:r>
              <a:rPr lang="fa-IR" sz="3200" dirty="0" smtClean="0">
                <a:solidFill>
                  <a:srgbClr val="7030A0"/>
                </a:solidFill>
                <a:cs typeface="B Zar" panose="00000400000000000000" pitchFamily="2" charset="-78"/>
              </a:rPr>
              <a:t>در </a:t>
            </a:r>
            <a:r>
              <a:rPr lang="fa-IR" sz="3200" dirty="0">
                <a:solidFill>
                  <a:srgbClr val="7030A0"/>
                </a:solidFill>
                <a:cs typeface="B Zar" panose="00000400000000000000" pitchFamily="2" charset="-78"/>
              </a:rPr>
              <a:t>صورتی که بیمار به رالتگراویر مقاوم باشد استفاده از این رژیم توصیه می شود ولی دوز دالوتگراویر باید به میزان دو قرص در روز افزایش یابد (دو برابر شود). </a:t>
            </a:r>
            <a:endParaRPr lang="fa-IR" sz="3200" dirty="0" smtClean="0">
              <a:solidFill>
                <a:srgbClr val="7030A0"/>
              </a:solidFill>
              <a:cs typeface="B Zar" panose="00000400000000000000" pitchFamily="2" charset="-78"/>
            </a:endParaRPr>
          </a:p>
          <a:p>
            <a:pPr algn="r" rtl="1"/>
            <a:endParaRPr lang="en-US" sz="3200" dirty="0">
              <a:solidFill>
                <a:srgbClr val="7030A0"/>
              </a:solidFill>
              <a:cs typeface="B Zar" panose="00000400000000000000" pitchFamily="2" charset="-78"/>
            </a:endParaRPr>
          </a:p>
          <a:p>
            <a:pPr algn="r" rtl="1"/>
            <a:r>
              <a:rPr lang="en-US" b="1" dirty="0">
                <a:solidFill>
                  <a:srgbClr val="7030A0"/>
                </a:solidFill>
                <a:latin typeface="Times New Roman" panose="02020603050405020304" pitchFamily="18" charset="0"/>
                <a:cs typeface="Times New Roman" panose="02020603050405020304" pitchFamily="18" charset="0"/>
              </a:rPr>
              <a:t>Boosted PI + INSTI </a:t>
            </a:r>
            <a:r>
              <a:rPr lang="fa-IR" b="1" dirty="0" smtClean="0">
                <a:solidFill>
                  <a:srgbClr val="7030A0"/>
                </a:solidFill>
                <a:latin typeface="Times New Roman" panose="02020603050405020304" pitchFamily="18" charset="0"/>
                <a:cs typeface="Times New Roman" panose="02020603050405020304" pitchFamily="18" charset="0"/>
              </a:rPr>
              <a:t> </a:t>
            </a:r>
            <a:r>
              <a:rPr lang="fa-IR" sz="3200" dirty="0" smtClean="0">
                <a:solidFill>
                  <a:srgbClr val="7030A0"/>
                </a:solidFill>
                <a:cs typeface="B Zar" panose="00000400000000000000" pitchFamily="2" charset="-78"/>
              </a:rPr>
              <a:t>در </a:t>
            </a:r>
            <a:r>
              <a:rPr lang="fa-IR" sz="3200" dirty="0">
                <a:solidFill>
                  <a:srgbClr val="7030A0"/>
                </a:solidFill>
                <a:cs typeface="B Zar" panose="00000400000000000000" pitchFamily="2" charset="-78"/>
              </a:rPr>
              <a:t>صورتی که مقاومت </a:t>
            </a:r>
            <a:r>
              <a:rPr lang="fa-IR" sz="3200" dirty="0" smtClean="0">
                <a:solidFill>
                  <a:srgbClr val="7030A0"/>
                </a:solidFill>
                <a:cs typeface="B Zar" panose="00000400000000000000" pitchFamily="2" charset="-78"/>
              </a:rPr>
              <a:t>به</a:t>
            </a:r>
            <a:r>
              <a:rPr lang="en-US" sz="3200" dirty="0" smtClean="0">
                <a:solidFill>
                  <a:srgbClr val="7030A0"/>
                </a:solidFill>
                <a:cs typeface="B Zar" panose="00000400000000000000" pitchFamily="2" charset="-78"/>
              </a:rPr>
              <a:t>INSTIs  </a:t>
            </a:r>
            <a:r>
              <a:rPr lang="fa-IR" sz="3200" dirty="0" smtClean="0">
                <a:solidFill>
                  <a:srgbClr val="7030A0"/>
                </a:solidFill>
                <a:cs typeface="B Zar" panose="00000400000000000000" pitchFamily="2" charset="-78"/>
              </a:rPr>
              <a:t> وجود </a:t>
            </a:r>
            <a:r>
              <a:rPr lang="fa-IR" sz="3200" dirty="0">
                <a:solidFill>
                  <a:srgbClr val="7030A0"/>
                </a:solidFill>
                <a:cs typeface="B Zar" panose="00000400000000000000" pitchFamily="2" charset="-78"/>
              </a:rPr>
              <a:t>نداشته باشد مجاز به استفاده از این ترکیب هستیم. نکته دیگر اینکه استفاده از این ترکیب تنها زمانی که </a:t>
            </a:r>
            <a:r>
              <a:rPr lang="en-US" sz="3200" dirty="0">
                <a:solidFill>
                  <a:srgbClr val="7030A0"/>
                </a:solidFill>
                <a:cs typeface="B Zar" panose="00000400000000000000" pitchFamily="2" charset="-78"/>
              </a:rPr>
              <a:t>CD4 </a:t>
            </a:r>
            <a:r>
              <a:rPr lang="fa-IR" sz="3200" dirty="0">
                <a:solidFill>
                  <a:srgbClr val="7030A0"/>
                </a:solidFill>
                <a:cs typeface="B Zar" panose="00000400000000000000" pitchFamily="2" charset="-78"/>
              </a:rPr>
              <a:t>بالای 200 و بار ویروسی کمتر از 100000کپی در میلی لیتر باشد مجاز است.</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1894899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5576"/>
            <a:ext cx="10515600" cy="6021977"/>
          </a:xfrm>
        </p:spPr>
        <p:txBody>
          <a:bodyPr vert="horz" lIns="91440" tIns="45720" rIns="91440" bIns="45720" rtlCol="0">
            <a:normAutofit lnSpcReduction="10000"/>
          </a:bodyPr>
          <a:lstStyle/>
          <a:p>
            <a:pPr algn="r" rtl="1"/>
            <a:r>
              <a:rPr lang="fa-IR" dirty="0">
                <a:solidFill>
                  <a:srgbClr val="7030A0"/>
                </a:solidFill>
                <a:latin typeface="Times New Roman" panose="02020603050405020304" pitchFamily="18" charset="0"/>
                <a:cs typeface="B Zar" panose="00000400000000000000" pitchFamily="2" charset="-78"/>
              </a:rPr>
              <a:t>در صورتی که بر اساس ارزیابی بالینی یا نتایج مقاومت دارویی مجبور به استفاده از رژیم های حاوی زیدوودین باشید، لازم است اطلاعات کافی در مورد ویژگی ها و عوارض این دارو در اختیار بیمار قرار گیرد. </a:t>
            </a:r>
            <a:endParaRPr lang="fa-IR" dirty="0" smtClean="0">
              <a:solidFill>
                <a:srgbClr val="7030A0"/>
              </a:solidFill>
              <a:latin typeface="Times New Roman" panose="02020603050405020304" pitchFamily="18" charset="0"/>
              <a:cs typeface="B Zar" panose="00000400000000000000" pitchFamily="2" charset="-78"/>
            </a:endParaRPr>
          </a:p>
          <a:p>
            <a:pPr algn="r" rtl="1"/>
            <a:endParaRPr lang="fa-IR" dirty="0">
              <a:solidFill>
                <a:srgbClr val="7030A0"/>
              </a:solidFill>
              <a:latin typeface="Times New Roman" panose="02020603050405020304" pitchFamily="18" charset="0"/>
              <a:cs typeface="B Zar" panose="00000400000000000000" pitchFamily="2" charset="-78"/>
            </a:endParaRPr>
          </a:p>
          <a:p>
            <a:pPr algn="r" rtl="1"/>
            <a:r>
              <a:rPr lang="fa-IR" dirty="0" smtClean="0">
                <a:solidFill>
                  <a:srgbClr val="7030A0"/>
                </a:solidFill>
                <a:latin typeface="Times New Roman" panose="02020603050405020304" pitchFamily="18" charset="0"/>
                <a:cs typeface="B Zar" panose="00000400000000000000" pitchFamily="2" charset="-78"/>
              </a:rPr>
              <a:t>زیدوودین </a:t>
            </a:r>
            <a:r>
              <a:rPr lang="fa-IR" dirty="0">
                <a:solidFill>
                  <a:srgbClr val="7030A0"/>
                </a:solidFill>
                <a:latin typeface="Times New Roman" panose="02020603050405020304" pitchFamily="18" charset="0"/>
                <a:cs typeface="B Zar" panose="00000400000000000000" pitchFamily="2" charset="-78"/>
              </a:rPr>
              <a:t>دارویی با عوارض شدید و بعضا بسیار ناراحت کننده است و خصوصا تحلیل های عضلانی در اندامها ، از عوارض نگران کننده این دارو می باشد. </a:t>
            </a:r>
            <a:endParaRPr lang="fa-IR" dirty="0" smtClean="0">
              <a:solidFill>
                <a:srgbClr val="7030A0"/>
              </a:solidFill>
              <a:latin typeface="Times New Roman" panose="02020603050405020304" pitchFamily="18" charset="0"/>
              <a:cs typeface="B Zar" panose="00000400000000000000" pitchFamily="2" charset="-78"/>
            </a:endParaRPr>
          </a:p>
          <a:p>
            <a:pPr algn="r" rtl="1"/>
            <a:endParaRPr lang="fa-IR" dirty="0">
              <a:solidFill>
                <a:srgbClr val="7030A0"/>
              </a:solidFill>
              <a:latin typeface="Times New Roman" panose="02020603050405020304" pitchFamily="18" charset="0"/>
              <a:cs typeface="B Zar" panose="00000400000000000000" pitchFamily="2" charset="-78"/>
            </a:endParaRPr>
          </a:p>
          <a:p>
            <a:pPr algn="r" rtl="1"/>
            <a:r>
              <a:rPr lang="fa-IR" dirty="0" smtClean="0">
                <a:solidFill>
                  <a:srgbClr val="7030A0"/>
                </a:solidFill>
                <a:latin typeface="Times New Roman" panose="02020603050405020304" pitchFamily="18" charset="0"/>
                <a:cs typeface="B Zar" panose="00000400000000000000" pitchFamily="2" charset="-78"/>
              </a:rPr>
              <a:t>معاینات </a:t>
            </a:r>
            <a:r>
              <a:rPr lang="fa-IR" dirty="0">
                <a:solidFill>
                  <a:srgbClr val="7030A0"/>
                </a:solidFill>
                <a:latin typeface="Times New Roman" panose="02020603050405020304" pitchFamily="18" charset="0"/>
                <a:cs typeface="B Zar" panose="00000400000000000000" pitchFamily="2" charset="-78"/>
              </a:rPr>
              <a:t>روتین بیماران، باید به بیماران آموزش دهید که در صورت استفاده از این دارو بطور متناوب نسبت به اندازه گیری دور ران و دور بازو در منزل اقدام کنند و در صورتی که علائمی از تحلیل عضلات و یا احساس ضعف شدید مشاهده شد سریعا به پزشک اطلاع دهند. </a:t>
            </a:r>
            <a:endParaRPr lang="fa-IR" dirty="0" smtClean="0">
              <a:solidFill>
                <a:srgbClr val="7030A0"/>
              </a:solidFill>
              <a:latin typeface="Times New Roman" panose="02020603050405020304" pitchFamily="18" charset="0"/>
              <a:cs typeface="B Zar" panose="00000400000000000000" pitchFamily="2" charset="-78"/>
            </a:endParaRPr>
          </a:p>
          <a:p>
            <a:pPr algn="r" rtl="1"/>
            <a:endParaRPr lang="fa-IR" dirty="0">
              <a:solidFill>
                <a:srgbClr val="7030A0"/>
              </a:solidFill>
              <a:latin typeface="Times New Roman" panose="02020603050405020304" pitchFamily="18" charset="0"/>
              <a:cs typeface="B Zar" panose="00000400000000000000" pitchFamily="2" charset="-78"/>
            </a:endParaRPr>
          </a:p>
          <a:p>
            <a:pPr algn="r" rtl="1"/>
            <a:r>
              <a:rPr lang="fa-IR" dirty="0" smtClean="0">
                <a:solidFill>
                  <a:srgbClr val="7030A0"/>
                </a:solidFill>
                <a:latin typeface="Times New Roman" panose="02020603050405020304" pitchFamily="18" charset="0"/>
                <a:cs typeface="B Zar" panose="00000400000000000000" pitchFamily="2" charset="-78"/>
              </a:rPr>
              <a:t>عارضه </a:t>
            </a:r>
            <a:r>
              <a:rPr lang="fa-IR" dirty="0">
                <a:solidFill>
                  <a:srgbClr val="7030A0"/>
                </a:solidFill>
                <a:latin typeface="Times New Roman" panose="02020603050405020304" pitchFamily="18" charset="0"/>
                <a:cs typeface="B Zar" panose="00000400000000000000" pitchFamily="2" charset="-78"/>
              </a:rPr>
              <a:t>مهم بعدی در مورد زیدوودین، بروز آنمی است که خصوصا ممکن است در همراهی با برخی داروها (از جمله متادون) بسیار شدید باشد. انجام آزمایشات مرتبط با تواتر مناسب توصیه می شود </a:t>
            </a:r>
            <a:endParaRPr lang="en-US" dirty="0">
              <a:solidFill>
                <a:srgbClr val="7030A0"/>
              </a:solidFill>
              <a:latin typeface="Times New Roman" panose="02020603050405020304" pitchFamily="18" charset="0"/>
              <a:cs typeface="B Zar" panose="00000400000000000000" pitchFamily="2" charset="-78"/>
            </a:endParaRPr>
          </a:p>
        </p:txBody>
      </p:sp>
    </p:spTree>
    <p:extLst>
      <p:ext uri="{BB962C8B-B14F-4D97-AF65-F5344CB8AC3E}">
        <p14:creationId xmlns:p14="http://schemas.microsoft.com/office/powerpoint/2010/main" val="373096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C00000"/>
                </a:solidFill>
                <a:latin typeface="Calibri" panose="020F0502020204030204" pitchFamily="34" charset="0"/>
                <a:ea typeface="Times New Roman" panose="02020603050405020304" pitchFamily="18" charset="0"/>
                <a:cs typeface="B Zar" panose="00000400000000000000" pitchFamily="2" charset="-78"/>
              </a:rPr>
              <a:t>رژیم درمانی آغازین و جایگزین</a:t>
            </a:r>
            <a:endParaRPr lang="en-US" dirty="0"/>
          </a:p>
        </p:txBody>
      </p:sp>
      <p:sp>
        <p:nvSpPr>
          <p:cNvPr id="3" name="Content Placeholder 2"/>
          <p:cNvSpPr>
            <a:spLocks noGrp="1"/>
          </p:cNvSpPr>
          <p:nvPr>
            <p:ph idx="1"/>
          </p:nvPr>
        </p:nvSpPr>
        <p:spPr/>
        <p:txBody>
          <a:bodyPr/>
          <a:lstStyle/>
          <a:p>
            <a:pPr marL="0" marR="0" algn="just" rtl="1">
              <a:lnSpc>
                <a:spcPct val="107000"/>
              </a:lnSpc>
              <a:spcBef>
                <a:spcPts val="0"/>
              </a:spcBef>
              <a:spcAft>
                <a:spcPts val="0"/>
              </a:spcAft>
            </a:pPr>
            <a:r>
              <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با توجه به نتایج مطالعات مختلف در ایران و نیز مطالعه کشوری انجام شده (با حجم نمونه قابل تعمیم به کل کشور)، شیوع مقاومت دارویی اولیه به </a:t>
            </a:r>
            <a:r>
              <a:rPr lang="en-US" dirty="0">
                <a:solidFill>
                  <a:srgbClr val="7030A0"/>
                </a:solidFill>
                <a:latin typeface="Times New Roman" panose="02020603050405020304" pitchFamily="18" charset="0"/>
                <a:ea typeface="Arial Unicode MS" panose="020B0604020202020204" pitchFamily="34" charset="-128"/>
                <a:cs typeface="Arial" panose="020B0604020202020204" pitchFamily="34" charset="0"/>
              </a:rPr>
              <a:t>NNRTIs</a:t>
            </a:r>
            <a:r>
              <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 (افاویرنز / نویراپین) بیش از 10% می باشد. </a:t>
            </a:r>
            <a:endParaRPr lang="fa-IR" dirty="0" smtClean="0">
              <a:solidFill>
                <a:srgbClr val="7030A0"/>
              </a:solidFill>
              <a:latin typeface="Arial Unicode MS" panose="020B0604020202020204" pitchFamily="34" charset="-128"/>
              <a:ea typeface="Arial Unicode MS" panose="020B0604020202020204" pitchFamily="34" charset="-128"/>
              <a:cs typeface="B Zar" panose="00000400000000000000" pitchFamily="2" charset="-78"/>
            </a:endParaRPr>
          </a:p>
          <a:p>
            <a:pPr marL="0" marR="0" algn="just" rtl="1">
              <a:lnSpc>
                <a:spcPct val="107000"/>
              </a:lnSpc>
              <a:spcBef>
                <a:spcPts val="0"/>
              </a:spcBef>
              <a:spcAft>
                <a:spcPts val="0"/>
              </a:spcAft>
            </a:pPr>
            <a:endPar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endParaRPr>
          </a:p>
          <a:p>
            <a:pPr marL="0" marR="0" algn="just" rtl="1">
              <a:lnSpc>
                <a:spcPct val="107000"/>
              </a:lnSpc>
              <a:spcBef>
                <a:spcPts val="0"/>
              </a:spcBef>
              <a:spcAft>
                <a:spcPts val="0"/>
              </a:spcAft>
            </a:pPr>
            <a:r>
              <a:rPr lang="fa-IR" dirty="0" smtClean="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در </a:t>
            </a:r>
            <a:r>
              <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این شرایط در صورت عدم دسترسی به انجام تست مقاومت دارویی برای ارزیابی حساسیت داروها، استفاده از رژیم </a:t>
            </a:r>
            <a:r>
              <a:rPr lang="fa-IR" dirty="0" smtClean="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دارویی</a:t>
            </a:r>
            <a:r>
              <a:rPr lang="en-US" dirty="0" smtClean="0">
                <a:solidFill>
                  <a:srgbClr val="7030A0"/>
                </a:solidFill>
                <a:latin typeface="Times New Roman" panose="02020603050405020304" pitchFamily="18" charset="0"/>
                <a:ea typeface="Arial Unicode MS" panose="020B0604020202020204" pitchFamily="34" charset="-128"/>
                <a:cs typeface="Arial" panose="020B0604020202020204" pitchFamily="34" charset="0"/>
              </a:rPr>
              <a:t>NNRTIs-based </a:t>
            </a:r>
            <a:r>
              <a:rPr lang="fa-IR" dirty="0" smtClean="0">
                <a:solidFill>
                  <a:srgbClr val="7030A0"/>
                </a:solidFill>
                <a:latin typeface="Times New Roman" panose="02020603050405020304" pitchFamily="18" charset="0"/>
                <a:ea typeface="Arial Unicode MS" panose="020B0604020202020204" pitchFamily="34" charset="-128"/>
                <a:cs typeface="Arial" panose="020B0604020202020204" pitchFamily="34" charset="0"/>
              </a:rPr>
              <a:t> </a:t>
            </a:r>
            <a:r>
              <a:rPr lang="fa-IR" dirty="0" smtClean="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توصیه </a:t>
            </a:r>
            <a:r>
              <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نمی شود و باید از ترکیبی استفاده نمود که بیشترین احتمال تأثیر و حساسیت دارویی را داشته باشد. به همین دلیل رژیم </a:t>
            </a:r>
            <a:r>
              <a:rPr lang="en-US" dirty="0">
                <a:solidFill>
                  <a:srgbClr val="7030A0"/>
                </a:solidFill>
                <a:latin typeface="Times New Roman" panose="02020603050405020304" pitchFamily="18" charset="0"/>
                <a:ea typeface="Arial Unicode MS" panose="020B0604020202020204" pitchFamily="34" charset="-128"/>
                <a:cs typeface="Arial" panose="020B0604020202020204" pitchFamily="34" charset="0"/>
              </a:rPr>
              <a:t>INSTIs-based</a:t>
            </a:r>
            <a:r>
              <a:rPr lang="fa-IR" dirty="0">
                <a:solidFill>
                  <a:srgbClr val="7030A0"/>
                </a:solidFill>
                <a:latin typeface="Arial Unicode MS" panose="020B0604020202020204" pitchFamily="34" charset="-128"/>
                <a:ea typeface="Arial Unicode MS" panose="020B0604020202020204" pitchFamily="34" charset="-128"/>
                <a:cs typeface="B Zar" panose="00000400000000000000" pitchFamily="2" charset="-78"/>
              </a:rPr>
              <a:t> بعتوان رژیم ارجح در کشور انتخاب شد</a:t>
            </a:r>
            <a:endParaRPr lang="en-US" sz="2000" dirty="0">
              <a:solidFill>
                <a:srgbClr val="7030A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39858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7653636"/>
              </p:ext>
            </p:extLst>
          </p:nvPr>
        </p:nvGraphicFramePr>
        <p:xfrm>
          <a:off x="1071153" y="0"/>
          <a:ext cx="9065623" cy="6858000"/>
        </p:xfrm>
        <a:graphic>
          <a:graphicData uri="http://schemas.openxmlformats.org/drawingml/2006/table">
            <a:tbl>
              <a:tblPr firstRow="1" firstCol="1" lastRow="1" lastCol="1" bandRow="1" bandCol="1"/>
              <a:tblGrid>
                <a:gridCol w="9065623">
                  <a:extLst>
                    <a:ext uri="{9D8B030D-6E8A-4147-A177-3AD203B41FA5}">
                      <a16:colId xmlns:a16="http://schemas.microsoft.com/office/drawing/2014/main" val="1469465611"/>
                    </a:ext>
                  </a:extLst>
                </a:gridCol>
              </a:tblGrid>
              <a:tr h="295300">
                <a:tc>
                  <a:txBody>
                    <a:bodyPr/>
                    <a:lstStyle/>
                    <a:p>
                      <a:pPr marL="0" marR="0" algn="l" rtl="0">
                        <a:lnSpc>
                          <a:spcPct val="1070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Arial" panose="020B0604020202020204" pitchFamily="34" charset="0"/>
                        </a:rPr>
                        <a:t>Recommended Initial  Regimens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380293429"/>
                  </a:ext>
                </a:extLst>
              </a:tr>
              <a:tr h="929972">
                <a:tc>
                  <a:txBody>
                    <a:bodyPr/>
                    <a:lstStyle/>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INSTI + 2 NRTI regimen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2  Nazanin"/>
                        </a:rPr>
                        <a:t>DTG plus (TDF or </a:t>
                      </a:r>
                      <a:r>
                        <a:rPr lang="en-US" sz="1800" dirty="0" smtClean="0">
                          <a:effectLst/>
                          <a:latin typeface="Times New Roman" panose="02020603050405020304" pitchFamily="18" charset="0"/>
                          <a:ea typeface="Times New Roman" panose="02020603050405020304" pitchFamily="18" charset="0"/>
                          <a:cs typeface="2  Nazanin"/>
                        </a:rPr>
                        <a:t>TAF)</a:t>
                      </a:r>
                      <a:r>
                        <a:rPr lang="en-US" sz="1800" dirty="0">
                          <a:effectLst/>
                          <a:latin typeface="Times New Roman" panose="02020603050405020304" pitchFamily="18" charset="0"/>
                          <a:ea typeface="Times New Roman" panose="02020603050405020304" pitchFamily="18" charset="0"/>
                          <a:cs typeface="2  Nazanin"/>
                        </a:rPr>
                        <a:t> plus (FTC or 3TC) </a:t>
                      </a:r>
                      <a:endParaRPr lang="en-US" sz="1800" dirty="0">
                        <a:effectLst/>
                        <a:latin typeface="Calibri" panose="020F0502020204030204" pitchFamily="34" charset="0"/>
                        <a:ea typeface="Calibri" panose="020F0502020204030204" pitchFamily="34" charset="0"/>
                        <a:cs typeface="2  Nazanin"/>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smtClean="0">
                          <a:effectLst/>
                          <a:latin typeface="Times New Roman" panose="02020603050405020304" pitchFamily="18" charset="0"/>
                          <a:ea typeface="Times New Roman" panose="02020603050405020304" pitchFamily="18" charset="0"/>
                          <a:cs typeface="2  Nazanin"/>
                        </a:rPr>
                        <a:t>DTG/ABC/3TC</a:t>
                      </a:r>
                      <a:r>
                        <a:rPr lang="en-US" sz="1800" dirty="0">
                          <a:effectLst/>
                          <a:latin typeface="Times New Roman" panose="02020603050405020304" pitchFamily="18" charset="0"/>
                          <a:ea typeface="Times New Roman" panose="02020603050405020304" pitchFamily="18" charset="0"/>
                          <a:cs typeface="2  Nazanin"/>
                        </a:rPr>
                        <a:t> </a:t>
                      </a:r>
                      <a:endParaRPr lang="en-US" sz="1800" dirty="0">
                        <a:effectLst/>
                        <a:latin typeface="Calibri" panose="020F0502020204030204" pitchFamily="34" charset="0"/>
                        <a:ea typeface="Calibri" panose="020F0502020204030204" pitchFamily="34" charset="0"/>
                        <a:cs typeface="2  Nazanin"/>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9917712"/>
                  </a:ext>
                </a:extLst>
              </a:tr>
              <a:tr h="295300">
                <a:tc>
                  <a:txBody>
                    <a:bodyPr/>
                    <a:lstStyle/>
                    <a:p>
                      <a:pPr marL="0" marR="0" algn="l" rtl="0">
                        <a:lnSpc>
                          <a:spcPct val="1070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Arial" panose="020B0604020202020204" pitchFamily="34" charset="0"/>
                        </a:rPr>
                        <a:t>Alternative regimens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1044633071"/>
                  </a:ext>
                </a:extLst>
              </a:tr>
              <a:tr h="3838892">
                <a:tc>
                  <a:txBody>
                    <a:bodyPr/>
                    <a:lstStyle/>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Boosted PI + 2 NRTI regimen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smtClean="0">
                          <a:effectLst/>
                          <a:latin typeface="Times New Roman" panose="02020603050405020304" pitchFamily="18" charset="0"/>
                          <a:ea typeface="Times New Roman" panose="02020603050405020304" pitchFamily="18" charset="0"/>
                          <a:cs typeface="Arial" panose="020B0604020202020204" pitchFamily="34" charset="0"/>
                        </a:rPr>
                        <a:t>DRV/r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plus (TDF or TAF)</a:t>
                      </a:r>
                      <a:r>
                        <a:rPr lang="en-US" sz="1800" baseline="30000" dirty="0">
                          <a:effectLst/>
                          <a:latin typeface="Times New Roman" panose="02020603050405020304" pitchFamily="18" charset="0"/>
                          <a:ea typeface="Times New Roman" panose="02020603050405020304" pitchFamily="18" charset="0"/>
                          <a:cs typeface="Arial" panose="020B0604020202020204" pitchFamily="34" charset="0"/>
                        </a:rPr>
                        <a:t>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plus (FTC or 3TC)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ATV/r plus (TDF or TAF) plus (FTC or 3TC)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DRV/r plus ABC/3TC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0"/>
                        </a:spcAft>
                      </a:pPr>
                      <a:r>
                        <a:rPr lang="en-US" sz="1800" b="1" dirty="0" smtClean="0">
                          <a:effectLst/>
                          <a:latin typeface="Times New Roman" panose="02020603050405020304" pitchFamily="18" charset="0"/>
                          <a:ea typeface="Times New Roman" panose="02020603050405020304" pitchFamily="18" charset="0"/>
                          <a:cs typeface="Arial" panose="020B0604020202020204" pitchFamily="34" charset="0"/>
                        </a:rPr>
                        <a:t>INSTI  </a:t>
                      </a: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+ 2 NRTI regimen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RAL plus (TDF or TAF) plus (FTC or 3TC)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0"/>
                        </a:spcAf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NNRTI + 2 NRTI regimen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EFV 600 mg plus TDF plus (FTC or 3TC)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EFV </a:t>
                      </a:r>
                      <a:r>
                        <a:rPr lang="en-US" sz="1800" dirty="0" smtClean="0">
                          <a:effectLst/>
                          <a:latin typeface="Times New Roman" panose="02020603050405020304" pitchFamily="18" charset="0"/>
                          <a:ea typeface="Times New Roman" panose="02020603050405020304" pitchFamily="18" charset="0"/>
                          <a:cs typeface="Arial" panose="020B0604020202020204" pitchFamily="34" charset="0"/>
                        </a:rPr>
                        <a:t>400 </a:t>
                      </a:r>
                      <a:r>
                        <a:rPr lang="en-US" sz="1800" dirty="0">
                          <a:effectLst/>
                          <a:latin typeface="Times New Roman" panose="02020603050405020304" pitchFamily="18" charset="0"/>
                          <a:ea typeface="Times New Roman" panose="02020603050405020304" pitchFamily="18" charset="0"/>
                          <a:cs typeface="Arial" panose="020B0604020202020204" pitchFamily="34" charset="0"/>
                        </a:rPr>
                        <a:t>mg/TDF/3TC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l" rtl="0">
                        <a:lnSpc>
                          <a:spcPct val="107000"/>
                        </a:lnSpc>
                        <a:spcBef>
                          <a:spcPts val="0"/>
                        </a:spcBef>
                        <a:spcAft>
                          <a:spcPts val="0"/>
                        </a:spcAft>
                        <a:buSzPts val="1000"/>
                        <a:buFont typeface="Symbol" panose="05050102010706020507" pitchFamily="18" charset="2"/>
                        <a:buChar char=""/>
                        <a:tabLst>
                          <a:tab pos="457200" algn="l"/>
                        </a:tabLst>
                      </a:pPr>
                      <a:r>
                        <a:rPr lang="en-US" sz="1800" dirty="0">
                          <a:effectLst/>
                          <a:latin typeface="Times New Roman" panose="02020603050405020304" pitchFamily="18" charset="0"/>
                          <a:ea typeface="Times New Roman" panose="02020603050405020304" pitchFamily="18" charset="0"/>
                          <a:cs typeface="Arial" panose="020B0604020202020204" pitchFamily="34" charset="0"/>
                        </a:rPr>
                        <a:t>EFV 600 mg plus TAF/FTC</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0"/>
                        </a:spcAft>
                      </a:pPr>
                      <a:r>
                        <a:rPr lang="en-US" sz="1800" u="none" strike="noStrike"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2852700"/>
                  </a:ext>
                </a:extLst>
              </a:tr>
              <a:tr h="295300">
                <a:tc>
                  <a:txBody>
                    <a:bodyPr/>
                    <a:lstStyle/>
                    <a:p>
                      <a:pPr marL="0" marR="0" algn="l" rtl="0">
                        <a:lnSpc>
                          <a:spcPct val="107000"/>
                        </a:lnSpc>
                        <a:spcBef>
                          <a:spcPts val="0"/>
                        </a:spcBef>
                        <a:spcAft>
                          <a:spcPts val="0"/>
                        </a:spcAft>
                      </a:pPr>
                      <a:r>
                        <a:rPr lang="en-US" sz="1800" b="1">
                          <a:effectLst/>
                          <a:latin typeface="Times New Roman" panose="02020603050405020304" pitchFamily="18" charset="0"/>
                          <a:ea typeface="Times New Roman" panose="02020603050405020304" pitchFamily="18" charset="0"/>
                          <a:cs typeface="Arial" panose="020B0604020202020204" pitchFamily="34" charset="0"/>
                        </a:rPr>
                        <a:t>Preferred Regimens  for HIV/HBV coinfection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extLst>
                  <a:ext uri="{0D108BD9-81ED-4DB2-BD59-A6C34878D82A}">
                    <a16:rowId xmlns:a16="http://schemas.microsoft.com/office/drawing/2014/main" val="391754219"/>
                  </a:ext>
                </a:extLst>
              </a:tr>
              <a:tr h="1203236">
                <a:tc>
                  <a:txBody>
                    <a:bodyPr/>
                    <a:lstStyle/>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INSTI + 2 NRTI regimen</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latin typeface="Times New Roman" panose="02020603050405020304" pitchFamily="18" charset="0"/>
                          <a:ea typeface="Times New Roman" panose="02020603050405020304" pitchFamily="18" charset="0"/>
                          <a:cs typeface="2  Nazanin"/>
                        </a:rPr>
                        <a:t>DTG plus (TDF or TAF) plus (FTC or 3TC) </a:t>
                      </a:r>
                      <a:endParaRPr lang="en-US" sz="1800" dirty="0">
                        <a:effectLst/>
                        <a:latin typeface="Calibri" panose="020F0502020204030204" pitchFamily="34" charset="0"/>
                        <a:ea typeface="Calibri" panose="020F0502020204030204" pitchFamily="34" charset="0"/>
                        <a:cs typeface="2  Nazanin"/>
                      </a:endParaRPr>
                    </a:p>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rtl="0">
                        <a:lnSpc>
                          <a:spcPct val="107000"/>
                        </a:lnSpc>
                        <a:spcBef>
                          <a:spcPts val="0"/>
                        </a:spcBef>
                        <a:spcAft>
                          <a:spcPts val="0"/>
                        </a:spcAft>
                      </a:pPr>
                      <a:r>
                        <a:rPr lang="en-US" sz="1800" b="1" dirty="0">
                          <a:effectLst/>
                          <a:latin typeface="Times New Roman" panose="02020603050405020304" pitchFamily="18" charset="0"/>
                          <a:ea typeface="Times New Roman" panose="02020603050405020304" pitchFamily="18"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5657" marR="656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2492709"/>
                  </a:ext>
                </a:extLst>
              </a:tr>
            </a:tbl>
          </a:graphicData>
        </a:graphic>
      </p:graphicFrame>
    </p:spTree>
    <p:extLst>
      <p:ext uri="{BB962C8B-B14F-4D97-AF65-F5344CB8AC3E}">
        <p14:creationId xmlns:p14="http://schemas.microsoft.com/office/powerpoint/2010/main" val="3212982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27463"/>
            <a:ext cx="10515600" cy="5249500"/>
          </a:xfrm>
        </p:spPr>
        <p:txBody>
          <a:bodyPr>
            <a:normAutofit fontScale="92500" lnSpcReduction="10000"/>
          </a:bodyPr>
          <a:lstStyle/>
          <a:p>
            <a:pPr algn="r" rtl="1"/>
            <a:r>
              <a:rPr lang="fa-IR" sz="3200" dirty="0" smtClean="0">
                <a:solidFill>
                  <a:srgbClr val="7030A0"/>
                </a:solidFill>
                <a:cs typeface="B Zar" panose="00000400000000000000" pitchFamily="2" charset="-78"/>
              </a:rPr>
              <a:t>در صورتی که بیمار دچار بیماری کلیوی و یا استئوپورز باشداستفاده از </a:t>
            </a:r>
            <a:r>
              <a:rPr lang="en-US" sz="3200" dirty="0" smtClean="0">
                <a:solidFill>
                  <a:srgbClr val="7030A0"/>
                </a:solidFill>
                <a:cs typeface="B Zar" panose="00000400000000000000" pitchFamily="2" charset="-78"/>
              </a:rPr>
              <a:t>TAF </a:t>
            </a:r>
            <a:r>
              <a:rPr lang="fa-IR" sz="3200" dirty="0" smtClean="0">
                <a:solidFill>
                  <a:srgbClr val="7030A0"/>
                </a:solidFill>
                <a:cs typeface="B Zar" panose="00000400000000000000" pitchFamily="2" charset="-78"/>
              </a:rPr>
              <a:t>توصیه می شود. در بیماران با سابقه دیابت و فشارخون و یا در مواردی که قصد تجویز </a:t>
            </a:r>
            <a:r>
              <a:rPr lang="en-US" sz="3200" dirty="0" smtClean="0">
                <a:solidFill>
                  <a:srgbClr val="7030A0"/>
                </a:solidFill>
                <a:cs typeface="B Zar" panose="00000400000000000000" pitchFamily="2" charset="-78"/>
              </a:rPr>
              <a:t>PIs </a:t>
            </a:r>
            <a:r>
              <a:rPr lang="fa-IR" sz="3200" dirty="0">
                <a:solidFill>
                  <a:srgbClr val="7030A0"/>
                </a:solidFill>
                <a:cs typeface="B Zar" panose="00000400000000000000" pitchFamily="2" charset="-78"/>
              </a:rPr>
              <a:t> </a:t>
            </a:r>
            <a:r>
              <a:rPr lang="fa-IR" sz="3200" dirty="0" smtClean="0">
                <a:solidFill>
                  <a:srgbClr val="7030A0"/>
                </a:solidFill>
                <a:cs typeface="B Zar" panose="00000400000000000000" pitchFamily="2" charset="-78"/>
              </a:rPr>
              <a:t>وجود دارد، توصیه به استفاده از </a:t>
            </a:r>
            <a:r>
              <a:rPr lang="en-US" sz="3200" dirty="0">
                <a:solidFill>
                  <a:srgbClr val="7030A0"/>
                </a:solidFill>
                <a:cs typeface="B Zar" panose="00000400000000000000" pitchFamily="2" charset="-78"/>
              </a:rPr>
              <a:t> </a:t>
            </a:r>
            <a:r>
              <a:rPr lang="en-US" sz="3200" dirty="0" smtClean="0">
                <a:solidFill>
                  <a:srgbClr val="7030A0"/>
                </a:solidFill>
                <a:cs typeface="B Zar" panose="00000400000000000000" pitchFamily="2" charset="-78"/>
              </a:rPr>
              <a:t>TAF </a:t>
            </a:r>
            <a:r>
              <a:rPr lang="fa-IR" sz="3200" dirty="0" smtClean="0">
                <a:solidFill>
                  <a:srgbClr val="7030A0"/>
                </a:solidFill>
                <a:cs typeface="B Zar" panose="00000400000000000000" pitchFamily="2" charset="-78"/>
              </a:rPr>
              <a:t>ارجح است</a:t>
            </a:r>
          </a:p>
          <a:p>
            <a:pPr algn="r" rtl="1"/>
            <a:endParaRPr lang="fa-IR" sz="3200" dirty="0" smtClean="0">
              <a:solidFill>
                <a:srgbClr val="7030A0"/>
              </a:solidFill>
              <a:cs typeface="B Zar" panose="00000400000000000000" pitchFamily="2" charset="-78"/>
            </a:endParaRPr>
          </a:p>
          <a:p>
            <a:pPr algn="r" rtl="1"/>
            <a:r>
              <a:rPr lang="fa-IR" sz="3200" dirty="0" smtClean="0">
                <a:solidFill>
                  <a:srgbClr val="7030A0"/>
                </a:solidFill>
                <a:cs typeface="B Zar" panose="00000400000000000000" pitchFamily="2" charset="-78"/>
              </a:rPr>
              <a:t>در بیمار مبتلا به هیپرلیپیدمی استفاده از </a:t>
            </a:r>
            <a:r>
              <a:rPr lang="en-US" sz="3200" dirty="0" smtClean="0">
                <a:solidFill>
                  <a:srgbClr val="7030A0"/>
                </a:solidFill>
                <a:cs typeface="B Zar" panose="00000400000000000000" pitchFamily="2" charset="-78"/>
              </a:rPr>
              <a:t>TDF </a:t>
            </a:r>
            <a:r>
              <a:rPr lang="fa-IR" sz="3200" dirty="0" smtClean="0">
                <a:solidFill>
                  <a:srgbClr val="7030A0"/>
                </a:solidFill>
                <a:cs typeface="B Zar" panose="00000400000000000000" pitchFamily="2" charset="-78"/>
              </a:rPr>
              <a:t>به </a:t>
            </a:r>
            <a:r>
              <a:rPr lang="en-US" sz="3200" dirty="0" smtClean="0">
                <a:solidFill>
                  <a:srgbClr val="7030A0"/>
                </a:solidFill>
                <a:cs typeface="B Zar" panose="00000400000000000000" pitchFamily="2" charset="-78"/>
              </a:rPr>
              <a:t>TAF </a:t>
            </a:r>
            <a:r>
              <a:rPr lang="fa-IR" sz="3200" dirty="0" smtClean="0">
                <a:solidFill>
                  <a:srgbClr val="7030A0"/>
                </a:solidFill>
                <a:cs typeface="B Zar" panose="00000400000000000000" pitchFamily="2" charset="-78"/>
              </a:rPr>
              <a:t> ارجح است چرا که تنوفوویر سطح لیپید را کاهش می دهد.</a:t>
            </a:r>
          </a:p>
          <a:p>
            <a:pPr algn="r" rtl="1"/>
            <a:endParaRPr lang="fa-IR" sz="3200" dirty="0" smtClean="0">
              <a:solidFill>
                <a:srgbClr val="7030A0"/>
              </a:solidFill>
              <a:cs typeface="B Zar" panose="00000400000000000000" pitchFamily="2" charset="-78"/>
            </a:endParaRPr>
          </a:p>
          <a:p>
            <a:pPr algn="r" rtl="1"/>
            <a:r>
              <a:rPr lang="fa-IR" sz="3200" dirty="0" smtClean="0">
                <a:solidFill>
                  <a:srgbClr val="7030A0"/>
                </a:solidFill>
                <a:cs typeface="B Zar" panose="00000400000000000000" pitchFamily="2" charset="-78"/>
              </a:rPr>
              <a:t>در مطالعات جدید انجام شده ریسک ابتلابه مشکلات نورولوژیک در نوزادان مادرانی که از دالوتگراویر در سه ماهه اول بارداری استفاده می کردند بسیار کمتر از قبل گزارش شده است ولی هنوز نیاز به احتیاط دارد و در صورتی که مجبور به استفاده از آن باشیم می باید در مورد خطرات احتمالی آن با مادر صحبت کنیم. اما بر اساس توصیه سازمان بهداشت جهانی ممنوعیتی در استفاده از دالوتگراویر در دوران بارداری وجود ندارد</a:t>
            </a:r>
            <a:endParaRPr lang="fa-IR"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198099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6206"/>
            <a:ext cx="10515600" cy="5826034"/>
          </a:xfrm>
        </p:spPr>
        <p:txBody>
          <a:bodyPr>
            <a:normAutofit fontScale="92500" lnSpcReduction="10000"/>
          </a:bodyPr>
          <a:lstStyle/>
          <a:p>
            <a:pPr algn="r" rtl="1"/>
            <a:r>
              <a:rPr lang="fa-IR" sz="3200" dirty="0">
                <a:solidFill>
                  <a:srgbClr val="7030A0"/>
                </a:solidFill>
                <a:cs typeface="B Zar" panose="00000400000000000000" pitchFamily="2" charset="-78"/>
              </a:rPr>
              <a:t>-بیماران مبتلا به مشکلات سایکولوژیک که تحت درمان با </a:t>
            </a:r>
            <a:r>
              <a:rPr lang="en-US" sz="3200" dirty="0">
                <a:solidFill>
                  <a:srgbClr val="7030A0"/>
                </a:solidFill>
                <a:cs typeface="B Zar" panose="00000400000000000000" pitchFamily="2" charset="-78"/>
              </a:rPr>
              <a:t>INSTIs</a:t>
            </a:r>
            <a:r>
              <a:rPr lang="fa-IR" sz="3200" dirty="0">
                <a:solidFill>
                  <a:srgbClr val="7030A0"/>
                </a:solidFill>
                <a:cs typeface="B Zar" panose="00000400000000000000" pitchFamily="2" charset="-78"/>
              </a:rPr>
              <a:t> قرار می گیرند نیاز به مانیتورینگ دقیق دارند</a:t>
            </a:r>
            <a:r>
              <a:rPr lang="fa-IR" sz="3200" dirty="0" smtClean="0">
                <a:solidFill>
                  <a:srgbClr val="7030A0"/>
                </a:solidFill>
                <a:cs typeface="B Zar" panose="00000400000000000000" pitchFamily="2" charset="-78"/>
              </a:rPr>
              <a:t>.</a:t>
            </a:r>
          </a:p>
          <a:p>
            <a:pPr algn="r" rtl="1"/>
            <a:endParaRPr lang="en-US" sz="3200" dirty="0">
              <a:solidFill>
                <a:srgbClr val="7030A0"/>
              </a:solidFill>
              <a:cs typeface="B Zar" panose="00000400000000000000" pitchFamily="2" charset="-78"/>
            </a:endParaRPr>
          </a:p>
          <a:p>
            <a:pPr algn="r" rtl="1"/>
            <a:r>
              <a:rPr lang="fa-IR" sz="3200" dirty="0">
                <a:solidFill>
                  <a:srgbClr val="7030A0"/>
                </a:solidFill>
                <a:cs typeface="B Zar" panose="00000400000000000000" pitchFamily="2" charset="-78"/>
              </a:rPr>
              <a:t>-دولوتگراویر و حتی آنتی پروتئازها از ترشح کراتی نین به توبولهای کلیوی جلوگیری کرده و مقدار آن را در ماه اول درمان به طور کاذب بالا می برد. در این شرایط بهتر است کراتینین جدید 2-1 ماه بعد را بعنوان </a:t>
            </a:r>
            <a:r>
              <a:rPr lang="en-US" sz="3200" dirty="0">
                <a:solidFill>
                  <a:srgbClr val="7030A0"/>
                </a:solidFill>
                <a:cs typeface="B Zar" panose="00000400000000000000" pitchFamily="2" charset="-78"/>
              </a:rPr>
              <a:t>Set point</a:t>
            </a:r>
            <a:r>
              <a:rPr lang="fa-IR" sz="3200" dirty="0">
                <a:solidFill>
                  <a:srgbClr val="7030A0"/>
                </a:solidFill>
                <a:cs typeface="B Zar" panose="00000400000000000000" pitchFamily="2" charset="-78"/>
              </a:rPr>
              <a:t> جدید در نظر </a:t>
            </a:r>
            <a:r>
              <a:rPr lang="fa-IR" sz="3200" dirty="0" smtClean="0">
                <a:solidFill>
                  <a:srgbClr val="7030A0"/>
                </a:solidFill>
                <a:cs typeface="B Zar" panose="00000400000000000000" pitchFamily="2" charset="-78"/>
              </a:rPr>
              <a:t>بگیرید</a:t>
            </a:r>
          </a:p>
          <a:p>
            <a:pPr algn="r" rtl="1"/>
            <a:endParaRPr lang="fa-IR" sz="3200" dirty="0" smtClean="0">
              <a:solidFill>
                <a:srgbClr val="7030A0"/>
              </a:solidFill>
              <a:cs typeface="B Zar" panose="00000400000000000000" pitchFamily="2" charset="-78"/>
            </a:endParaRPr>
          </a:p>
          <a:p>
            <a:pPr algn="r" rtl="1"/>
            <a:r>
              <a:rPr lang="fa-IR" sz="3200" dirty="0">
                <a:solidFill>
                  <a:srgbClr val="7030A0"/>
                </a:solidFill>
                <a:cs typeface="B Zar" panose="00000400000000000000" pitchFamily="2" charset="-78"/>
              </a:rPr>
              <a:t>- در صورتی که آباکاویر در ترکیب با </a:t>
            </a:r>
            <a:r>
              <a:rPr lang="en-US" sz="3200" dirty="0">
                <a:solidFill>
                  <a:srgbClr val="7030A0"/>
                </a:solidFill>
                <a:cs typeface="B Zar" panose="00000400000000000000" pitchFamily="2" charset="-78"/>
              </a:rPr>
              <a:t>NNRTIs</a:t>
            </a:r>
            <a:r>
              <a:rPr lang="fa-IR" sz="3200" dirty="0">
                <a:solidFill>
                  <a:srgbClr val="7030A0"/>
                </a:solidFill>
                <a:cs typeface="B Zar" panose="00000400000000000000" pitchFamily="2" charset="-78"/>
              </a:rPr>
              <a:t> ، آنتی پروتئازها و یا رالتگراویر استفاده شود، بار ویروسی در شروع درمان بایدچک شده و کمتر از 100000 باشد و تنها در ترکیب با دالوتگراویر نیاز به چک ویرال لود نیست. با توجه به اینکه اندازه گیری قبل از درمان بار ویروسی جزو برنامه روتین کشوری نیست (البته در صورتی که بیمار بتواند هزینه تست را بپردازد انجام آن توصیه می شود) ترکیب آباکاویر با داروهای غیر از دالوتگراویر در جدول ذکر نشده است. </a:t>
            </a:r>
            <a:endParaRPr lang="en-US" sz="3200" dirty="0">
              <a:solidFill>
                <a:srgbClr val="7030A0"/>
              </a:solidFill>
              <a:cs typeface="B Zar" panose="00000400000000000000" pitchFamily="2" charset="-78"/>
            </a:endParaRPr>
          </a:p>
          <a:p>
            <a:pPr rtl="1"/>
            <a:endParaRPr lang="en-US" dirty="0"/>
          </a:p>
        </p:txBody>
      </p:sp>
    </p:spTree>
    <p:extLst>
      <p:ext uri="{BB962C8B-B14F-4D97-AF65-F5344CB8AC3E}">
        <p14:creationId xmlns:p14="http://schemas.microsoft.com/office/powerpoint/2010/main" val="3491644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71154"/>
            <a:ext cx="10515600" cy="5105809"/>
          </a:xfrm>
        </p:spPr>
        <p:txBody>
          <a:bodyPr vert="horz" lIns="91440" tIns="45720" rIns="91440" bIns="45720" rtlCol="0">
            <a:normAutofit/>
          </a:bodyPr>
          <a:lstStyle/>
          <a:p>
            <a:pPr algn="r" rtl="1"/>
            <a:r>
              <a:rPr lang="fa-IR" sz="3200" dirty="0">
                <a:solidFill>
                  <a:srgbClr val="7030A0"/>
                </a:solidFill>
                <a:cs typeface="B Zar" panose="00000400000000000000" pitchFamily="2" charset="-78"/>
              </a:rPr>
              <a:t>در میان آنتی پروتئازها داروناویر به آتازاناویر ارجح است. با توجه به نبود داروناویر 800 میلی گرم در ایران می توان دو عدد داروناویر 600را به همراه یک ریتوناویر( به جای دو ریتوناویر در روز) تجویز کرد تا عوارض ریتوناویر کاهش یابد. </a:t>
            </a:r>
            <a:endParaRPr lang="fa-IR" sz="3200" dirty="0" smtClean="0">
              <a:solidFill>
                <a:srgbClr val="7030A0"/>
              </a:solidFill>
              <a:cs typeface="B Zar" panose="00000400000000000000" pitchFamily="2" charset="-78"/>
            </a:endParaRPr>
          </a:p>
          <a:p>
            <a:pPr lvl="1" algn="r" rtl="1"/>
            <a:r>
              <a:rPr lang="fa-IR" sz="2800" dirty="0" smtClean="0">
                <a:solidFill>
                  <a:srgbClr val="7030A0"/>
                </a:solidFill>
                <a:cs typeface="B Zar" panose="00000400000000000000" pitchFamily="2" charset="-78"/>
              </a:rPr>
              <a:t>البته </a:t>
            </a:r>
            <a:r>
              <a:rPr lang="fa-IR" sz="2800" dirty="0">
                <a:solidFill>
                  <a:srgbClr val="7030A0"/>
                </a:solidFill>
                <a:cs typeface="B Zar" panose="00000400000000000000" pitchFamily="2" charset="-78"/>
              </a:rPr>
              <a:t>با توجه به احتمال عوارض گوارشی تجویز دارو باید با مانیتورعلائم بیمار صورت گیرد. نکته مهم دیگر اینکه در بیماران با ریسک بالای بیماریهای قلبی عروقی بهتر است از داروهای جایگزین استفاده شود. </a:t>
            </a:r>
            <a:endParaRPr lang="en-US" sz="2800" dirty="0">
              <a:solidFill>
                <a:srgbClr val="7030A0"/>
              </a:solidFill>
              <a:cs typeface="B Zar" panose="00000400000000000000" pitchFamily="2" charset="-78"/>
            </a:endParaRPr>
          </a:p>
          <a:p>
            <a:pPr algn="r" rtl="1"/>
            <a:endParaRPr lang="en-US" sz="3200" dirty="0">
              <a:solidFill>
                <a:srgbClr val="7030A0"/>
              </a:solidFill>
              <a:cs typeface="B Zar" panose="00000400000000000000" pitchFamily="2" charset="-78"/>
            </a:endParaRPr>
          </a:p>
          <a:p>
            <a:pPr algn="r" rtl="1"/>
            <a:r>
              <a:rPr lang="fa-IR" sz="3200" dirty="0" smtClean="0">
                <a:solidFill>
                  <a:srgbClr val="7030A0"/>
                </a:solidFill>
                <a:cs typeface="B Zar" panose="00000400000000000000" pitchFamily="2" charset="-78"/>
              </a:rPr>
              <a:t>از </a:t>
            </a:r>
            <a:r>
              <a:rPr lang="fa-IR" sz="3200" dirty="0">
                <a:solidFill>
                  <a:srgbClr val="7030A0"/>
                </a:solidFill>
                <a:cs typeface="B Zar" panose="00000400000000000000" pitchFamily="2" charset="-78"/>
              </a:rPr>
              <a:t>مصرف همزمان آنتی اسیدهای حاوی کاتیونها، مسهل، مکملهای کلسیم و آهن خودداری شود و دارو دو ساعت قبل یا شش ساعت پس از مصرف آنها استفاده شود</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4061426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6"/>
            <a:ext cx="10515600" cy="6492874"/>
          </a:xfrm>
        </p:spPr>
        <p:txBody>
          <a:bodyPr vert="horz" lIns="91440" tIns="45720" rIns="91440" bIns="45720" rtlCol="0">
            <a:normAutofit fontScale="92500" lnSpcReduction="10000"/>
          </a:bodyPr>
          <a:lstStyle/>
          <a:p>
            <a:pPr algn="r" rtl="1"/>
            <a:endParaRPr lang="fa-IR" dirty="0" smtClean="0"/>
          </a:p>
          <a:p>
            <a:pPr algn="r" rtl="1"/>
            <a:r>
              <a:rPr lang="fa-IR" sz="3200" dirty="0" smtClean="0">
                <a:solidFill>
                  <a:srgbClr val="7030A0"/>
                </a:solidFill>
                <a:cs typeface="B Zar" panose="00000400000000000000" pitchFamily="2" charset="-78"/>
              </a:rPr>
              <a:t>در </a:t>
            </a:r>
            <a:r>
              <a:rPr lang="fa-IR" sz="3200" dirty="0">
                <a:solidFill>
                  <a:srgbClr val="7030A0"/>
                </a:solidFill>
                <a:cs typeface="B Zar" panose="00000400000000000000" pitchFamily="2" charset="-78"/>
              </a:rPr>
              <a:t>بیماران مبتلا به دمانس ناشی از </a:t>
            </a:r>
            <a:r>
              <a:rPr lang="en-US" sz="3200" dirty="0">
                <a:solidFill>
                  <a:srgbClr val="7030A0"/>
                </a:solidFill>
                <a:cs typeface="B Zar" panose="00000400000000000000" pitchFamily="2" charset="-78"/>
              </a:rPr>
              <a:t>HIV</a:t>
            </a:r>
            <a:r>
              <a:rPr lang="fa-IR" sz="3200" dirty="0">
                <a:solidFill>
                  <a:srgbClr val="7030A0"/>
                </a:solidFill>
                <a:cs typeface="B Zar" panose="00000400000000000000" pitchFamily="2" charset="-78"/>
              </a:rPr>
              <a:t> ترجیحا از افاویرنز استفاده نشود. به دلیل احتمال بالای مقاومت اولیه به افاویرنز در بیماران (حدود 20%) در صورت تصمیم به شروع رژیم دارویی حاوی افاویرنز باید از تست مقاومت استفاده از حساسیت ویروس به دارو اطمینان داشته </a:t>
            </a:r>
            <a:r>
              <a:rPr lang="fa-IR" sz="3200" dirty="0" smtClean="0">
                <a:solidFill>
                  <a:srgbClr val="7030A0"/>
                </a:solidFill>
                <a:cs typeface="B Zar" panose="00000400000000000000" pitchFamily="2" charset="-78"/>
              </a:rPr>
              <a:t>باشیم</a:t>
            </a:r>
          </a:p>
          <a:p>
            <a:pPr algn="r" rtl="1"/>
            <a:endParaRPr lang="en-US" sz="3200" dirty="0">
              <a:solidFill>
                <a:srgbClr val="7030A0"/>
              </a:solidFill>
              <a:cs typeface="B Zar" panose="00000400000000000000" pitchFamily="2" charset="-78"/>
            </a:endParaRPr>
          </a:p>
          <a:p>
            <a:pPr algn="r" rtl="1"/>
            <a:r>
              <a:rPr lang="en-US" sz="3200" dirty="0">
                <a:solidFill>
                  <a:srgbClr val="7030A0"/>
                </a:solidFill>
                <a:cs typeface="B Zar" panose="00000400000000000000" pitchFamily="2" charset="-78"/>
              </a:rPr>
              <a:t>   </a:t>
            </a:r>
            <a:r>
              <a:rPr lang="fa-IR" sz="3200" dirty="0">
                <a:solidFill>
                  <a:srgbClr val="7030A0"/>
                </a:solidFill>
                <a:cs typeface="B Zar" panose="00000400000000000000" pitchFamily="2" charset="-78"/>
              </a:rPr>
              <a:t> در صورت دسترسی به قرص افاویرنز </a:t>
            </a:r>
            <a:r>
              <a:rPr lang="en-US" sz="3200" dirty="0">
                <a:solidFill>
                  <a:srgbClr val="7030A0"/>
                </a:solidFill>
                <a:cs typeface="B Zar" panose="00000400000000000000" pitchFamily="2" charset="-78"/>
              </a:rPr>
              <a:t>400mg</a:t>
            </a:r>
            <a:r>
              <a:rPr lang="fa-IR" sz="3200" dirty="0">
                <a:solidFill>
                  <a:srgbClr val="7030A0"/>
                </a:solidFill>
                <a:cs typeface="B Zar" panose="00000400000000000000" pitchFamily="2" charset="-78"/>
              </a:rPr>
              <a:t> می توان آن را در ترکیب با ترووادا استفاده کرد. </a:t>
            </a:r>
            <a:endParaRPr lang="en-US" sz="3200" dirty="0">
              <a:solidFill>
                <a:srgbClr val="7030A0"/>
              </a:solidFill>
              <a:cs typeface="B Zar" panose="00000400000000000000" pitchFamily="2" charset="-78"/>
            </a:endParaRPr>
          </a:p>
          <a:p>
            <a:pPr algn="r" rtl="1"/>
            <a:endParaRPr lang="en-US" sz="3200" dirty="0">
              <a:solidFill>
                <a:srgbClr val="7030A0"/>
              </a:solidFill>
              <a:cs typeface="B Zar" panose="00000400000000000000" pitchFamily="2" charset="-78"/>
            </a:endParaRPr>
          </a:p>
          <a:p>
            <a:pPr algn="r" rtl="1"/>
            <a:r>
              <a:rPr lang="fa-IR" sz="3200" dirty="0">
                <a:solidFill>
                  <a:srgbClr val="7030A0"/>
                </a:solidFill>
                <a:cs typeface="B Zar" panose="00000400000000000000" pitchFamily="2" charset="-78"/>
              </a:rPr>
              <a:t>در مطالعات انجام شده ترکیب های دو دارویی مانند دالوتگراویر و لامیوودین ( به شرط بارویروسی پایین تر از 500000 کپی در میلی لیتر عدم وجود هپاتیت بی همزمان و داشتن تست مقاومت مبنی بر عدم مقاومت به لامیوودین) و نیز ترکیب رالتگراویر و داروناویر</a:t>
            </a:r>
            <a:r>
              <a:rPr lang="fa-IR" sz="3200" dirty="0" smtClean="0">
                <a:solidFill>
                  <a:srgbClr val="7030A0"/>
                </a:solidFill>
                <a:cs typeface="B Zar" panose="00000400000000000000" pitchFamily="2" charset="-78"/>
              </a:rPr>
              <a:t>/ ریتوناویر</a:t>
            </a:r>
            <a:r>
              <a:rPr lang="fa-IR" sz="3200" dirty="0">
                <a:solidFill>
                  <a:srgbClr val="7030A0"/>
                </a:solidFill>
                <a:cs typeface="B Zar" panose="00000400000000000000" pitchFamily="2" charset="-78"/>
              </a:rPr>
              <a:t>( به شرط </a:t>
            </a:r>
            <a:r>
              <a:rPr lang="en-US" sz="3200" dirty="0">
                <a:solidFill>
                  <a:srgbClr val="7030A0"/>
                </a:solidFill>
                <a:cs typeface="B Zar" panose="00000400000000000000" pitchFamily="2" charset="-78"/>
              </a:rPr>
              <a:t>CD4</a:t>
            </a:r>
            <a:r>
              <a:rPr lang="fa-IR" sz="3200" dirty="0">
                <a:solidFill>
                  <a:srgbClr val="7030A0"/>
                </a:solidFill>
                <a:cs typeface="B Zar" panose="00000400000000000000" pitchFamily="2" charset="-78"/>
              </a:rPr>
              <a:t> بالای 200 و بار ویروسی کمتر از 100000 کپی در میلی لیتر) نیز اثر مشابهی با ترکیب های سه دارویی داشته اند و می توانند به عنوان داروهای خط اول مورد استفاده قرار گیرند. </a:t>
            </a:r>
            <a:endParaRPr lang="en-US" sz="3200" dirty="0">
              <a:solidFill>
                <a:srgbClr val="7030A0"/>
              </a:solidFill>
              <a:cs typeface="B Zar" panose="00000400000000000000" pitchFamily="2" charset="-78"/>
            </a:endParaRPr>
          </a:p>
        </p:txBody>
      </p:sp>
    </p:spTree>
    <p:extLst>
      <p:ext uri="{BB962C8B-B14F-4D97-AF65-F5344CB8AC3E}">
        <p14:creationId xmlns:p14="http://schemas.microsoft.com/office/powerpoint/2010/main" val="3957711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8999"/>
            <a:ext cx="10515600" cy="1325563"/>
          </a:xfrm>
          <a:solidFill>
            <a:srgbClr val="7030A0"/>
          </a:solidFill>
        </p:spPr>
        <p:txBody>
          <a:bodyPr/>
          <a:lstStyle/>
          <a:p>
            <a:pPr algn="r"/>
            <a:r>
              <a:rPr lang="fa-IR" b="1" dirty="0">
                <a:solidFill>
                  <a:schemeClr val="bg1"/>
                </a:solidFill>
                <a:cs typeface="B Zar" panose="00000400000000000000" pitchFamily="2" charset="-78"/>
              </a:rPr>
              <a:t>شکست ویرولوژیک</a:t>
            </a:r>
            <a:endParaRPr lang="en-US" dirty="0">
              <a:solidFill>
                <a:schemeClr val="bg1"/>
              </a:solidFill>
              <a:cs typeface="B Zar" panose="00000400000000000000" pitchFamily="2" charset="-78"/>
            </a:endParaRPr>
          </a:p>
        </p:txBody>
      </p:sp>
      <p:sp>
        <p:nvSpPr>
          <p:cNvPr id="3" name="Content Placeholder 2"/>
          <p:cNvSpPr>
            <a:spLocks noGrp="1"/>
          </p:cNvSpPr>
          <p:nvPr>
            <p:ph idx="1"/>
          </p:nvPr>
        </p:nvSpPr>
        <p:spPr>
          <a:xfrm>
            <a:off x="838200" y="1825624"/>
            <a:ext cx="10515600" cy="4640489"/>
          </a:xfrm>
        </p:spPr>
        <p:txBody>
          <a:bodyPr>
            <a:normAutofit lnSpcReduction="10000"/>
          </a:bodyPr>
          <a:lstStyle/>
          <a:p>
            <a:pPr algn="r" rtl="1"/>
            <a:endParaRPr lang="fa-IR" dirty="0" smtClean="0"/>
          </a:p>
          <a:p>
            <a:pPr algn="r" rtl="1"/>
            <a:r>
              <a:rPr lang="fa-IR" sz="3200" dirty="0" smtClean="0">
                <a:solidFill>
                  <a:srgbClr val="7030A0"/>
                </a:solidFill>
                <a:cs typeface="B Zar" panose="00000400000000000000" pitchFamily="2" charset="-78"/>
              </a:rPr>
              <a:t>شکست </a:t>
            </a:r>
            <a:r>
              <a:rPr lang="fa-IR" sz="3200" dirty="0">
                <a:solidFill>
                  <a:srgbClr val="7030A0"/>
                </a:solidFill>
                <a:cs typeface="B Zar" panose="00000400000000000000" pitchFamily="2" charset="-78"/>
              </a:rPr>
              <a:t>ویرولوژیک به بار ویروسی بالاتر از</a:t>
            </a:r>
            <a:r>
              <a:rPr lang="en-US" sz="3200" dirty="0">
                <a:solidFill>
                  <a:srgbClr val="7030A0"/>
                </a:solidFill>
                <a:cs typeface="B Zar" panose="00000400000000000000" pitchFamily="2" charset="-78"/>
              </a:rPr>
              <a:t>200 copies/ml </a:t>
            </a:r>
            <a:r>
              <a:rPr lang="fa-IR" sz="3200" dirty="0">
                <a:solidFill>
                  <a:srgbClr val="7030A0"/>
                </a:solidFill>
                <a:cs typeface="B Zar" panose="00000400000000000000" pitchFamily="2" charset="-78"/>
              </a:rPr>
              <a:t> پس از حداقل 6 ماه از </a:t>
            </a:r>
            <a:r>
              <a:rPr lang="fa-IR" sz="3200" dirty="0" smtClean="0">
                <a:solidFill>
                  <a:srgbClr val="7030A0"/>
                </a:solidFill>
                <a:cs typeface="B Zar" panose="00000400000000000000" pitchFamily="2" charset="-78"/>
              </a:rPr>
              <a:t>شروع</a:t>
            </a:r>
            <a:r>
              <a:rPr lang="en-US" dirty="0" smtClean="0">
                <a:solidFill>
                  <a:srgbClr val="7030A0"/>
                </a:solidFill>
                <a:latin typeface="Times New Roman" panose="02020603050405020304" pitchFamily="18" charset="0"/>
                <a:cs typeface="Times New Roman" panose="02020603050405020304" pitchFamily="18" charset="0"/>
              </a:rPr>
              <a:t>ART</a:t>
            </a:r>
            <a:r>
              <a:rPr lang="en-US" sz="3200" dirty="0" smtClean="0">
                <a:solidFill>
                  <a:srgbClr val="7030A0"/>
                </a:solidFill>
                <a:cs typeface="B Zar" panose="00000400000000000000" pitchFamily="2" charset="-78"/>
              </a:rPr>
              <a:t> </a:t>
            </a:r>
            <a:r>
              <a:rPr lang="fa-IR" sz="3200" dirty="0" smtClean="0">
                <a:solidFill>
                  <a:srgbClr val="7030A0"/>
                </a:solidFill>
                <a:cs typeface="B Zar" panose="00000400000000000000" pitchFamily="2" charset="-78"/>
              </a:rPr>
              <a:t> </a:t>
            </a:r>
            <a:r>
              <a:rPr lang="fa-IR" sz="3200" dirty="0">
                <a:solidFill>
                  <a:srgbClr val="7030A0"/>
                </a:solidFill>
                <a:cs typeface="B Zar" panose="00000400000000000000" pitchFamily="2" charset="-78"/>
              </a:rPr>
              <a:t>اطلاق می‌شود. </a:t>
            </a:r>
            <a:endParaRPr lang="fa-IR" sz="3200" dirty="0" smtClean="0">
              <a:solidFill>
                <a:srgbClr val="7030A0"/>
              </a:solidFill>
              <a:cs typeface="B Zar" panose="00000400000000000000" pitchFamily="2" charset="-78"/>
            </a:endParaRPr>
          </a:p>
          <a:p>
            <a:pPr algn="r" rtl="1"/>
            <a:endParaRPr lang="fa-IR" sz="3200" dirty="0">
              <a:solidFill>
                <a:srgbClr val="7030A0"/>
              </a:solidFill>
              <a:cs typeface="B Zar" panose="00000400000000000000" pitchFamily="2" charset="-78"/>
            </a:endParaRPr>
          </a:p>
          <a:p>
            <a:pPr algn="r" rtl="1"/>
            <a:r>
              <a:rPr lang="ar-SA" sz="3200" dirty="0">
                <a:solidFill>
                  <a:srgbClr val="7030A0"/>
                </a:solidFill>
                <a:cs typeface="B Zar" panose="00000400000000000000" pitchFamily="2" charset="-78"/>
              </a:rPr>
              <a:t>در مواجهه با شکست ویرولوژیک در ابتدا رد تمامی عوامل موثر در شکست </a:t>
            </a:r>
            <a:r>
              <a:rPr lang="ar-SA" sz="3200" dirty="0" smtClean="0">
                <a:solidFill>
                  <a:srgbClr val="7030A0"/>
                </a:solidFill>
                <a:cs typeface="B Zar" panose="00000400000000000000" pitchFamily="2" charset="-78"/>
              </a:rPr>
              <a:t>ضروری </a:t>
            </a:r>
            <a:r>
              <a:rPr lang="ar-SA" sz="3200" dirty="0">
                <a:solidFill>
                  <a:srgbClr val="7030A0"/>
                </a:solidFill>
                <a:cs typeface="B Zar" panose="00000400000000000000" pitchFamily="2" charset="-78"/>
              </a:rPr>
              <a:t>می </a:t>
            </a:r>
            <a:r>
              <a:rPr lang="ar-SA" sz="3200" dirty="0" smtClean="0">
                <a:solidFill>
                  <a:srgbClr val="7030A0"/>
                </a:solidFill>
                <a:cs typeface="B Zar" panose="00000400000000000000" pitchFamily="2" charset="-78"/>
              </a:rPr>
              <a:t>باشد</a:t>
            </a:r>
            <a:endParaRPr lang="fa-IR" sz="3200" dirty="0" smtClean="0">
              <a:solidFill>
                <a:srgbClr val="7030A0"/>
              </a:solidFill>
              <a:cs typeface="B Zar" panose="00000400000000000000" pitchFamily="2" charset="-78"/>
            </a:endParaRPr>
          </a:p>
          <a:p>
            <a:pPr lvl="1" algn="r" rtl="1"/>
            <a:r>
              <a:rPr lang="fa-IR" sz="2800" dirty="0" smtClean="0">
                <a:solidFill>
                  <a:srgbClr val="7030A0"/>
                </a:solidFill>
                <a:cs typeface="B Zar" panose="00000400000000000000" pitchFamily="2" charset="-78"/>
              </a:rPr>
              <a:t>عدم تحمل</a:t>
            </a:r>
          </a:p>
          <a:p>
            <a:pPr lvl="1" algn="r" rtl="1"/>
            <a:r>
              <a:rPr lang="fa-IR" sz="2800" dirty="0" smtClean="0">
                <a:solidFill>
                  <a:srgbClr val="7030A0"/>
                </a:solidFill>
                <a:cs typeface="B Zar" panose="00000400000000000000" pitchFamily="2" charset="-78"/>
              </a:rPr>
              <a:t>تداخلات دارویی</a:t>
            </a:r>
          </a:p>
          <a:p>
            <a:pPr lvl="1" algn="r" rtl="1"/>
            <a:r>
              <a:rPr lang="fa-IR" sz="2800" dirty="0" smtClean="0">
                <a:solidFill>
                  <a:srgbClr val="7030A0"/>
                </a:solidFill>
                <a:cs typeface="B Zar" panose="00000400000000000000" pitchFamily="2" charset="-78"/>
              </a:rPr>
              <a:t>تداخلات غذایی</a:t>
            </a:r>
          </a:p>
          <a:p>
            <a:pPr lvl="1" algn="r" rtl="1"/>
            <a:r>
              <a:rPr lang="fa-IR" sz="2800" dirty="0" smtClean="0">
                <a:solidFill>
                  <a:srgbClr val="7030A0"/>
                </a:solidFill>
                <a:cs typeface="B Zar" panose="00000400000000000000" pitchFamily="2" charset="-78"/>
              </a:rPr>
              <a:t>...</a:t>
            </a:r>
            <a:endParaRPr lang="en-US" sz="2800" dirty="0">
              <a:solidFill>
                <a:srgbClr val="7030A0"/>
              </a:solidFill>
              <a:cs typeface="B Zar" panose="00000400000000000000" pitchFamily="2" charset="-78"/>
            </a:endParaRPr>
          </a:p>
        </p:txBody>
      </p:sp>
    </p:spTree>
    <p:extLst>
      <p:ext uri="{BB962C8B-B14F-4D97-AF65-F5344CB8AC3E}">
        <p14:creationId xmlns:p14="http://schemas.microsoft.com/office/powerpoint/2010/main" val="380106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8999"/>
            <a:ext cx="10515600" cy="1325563"/>
          </a:xfrm>
          <a:solidFill>
            <a:srgbClr val="7030A0"/>
          </a:solidFill>
        </p:spPr>
        <p:txBody>
          <a:bodyPr vert="horz" lIns="91440" tIns="45720" rIns="91440" bIns="45720" rtlCol="0" anchor="ctr">
            <a:normAutofit/>
          </a:bodyPr>
          <a:lstStyle/>
          <a:p>
            <a:pPr algn="r" rtl="1"/>
            <a:r>
              <a:rPr lang="ar-SA" b="1" dirty="0">
                <a:solidFill>
                  <a:schemeClr val="bg1"/>
                </a:solidFill>
                <a:cs typeface="B Zar" panose="00000400000000000000" pitchFamily="2" charset="-78"/>
              </a:rPr>
              <a:t> وایرال لود کمتر از </a:t>
            </a:r>
            <a:r>
              <a:rPr lang="en-US" b="1" dirty="0">
                <a:solidFill>
                  <a:schemeClr val="bg1"/>
                </a:solidFill>
                <a:latin typeface="Times New Roman" panose="02020603050405020304" pitchFamily="18" charset="0"/>
                <a:cs typeface="Times New Roman" panose="02020603050405020304" pitchFamily="18" charset="0"/>
              </a:rPr>
              <a:t>200 copies/ml</a:t>
            </a:r>
          </a:p>
        </p:txBody>
      </p:sp>
      <p:sp>
        <p:nvSpPr>
          <p:cNvPr id="3" name="Content Placeholder 2"/>
          <p:cNvSpPr>
            <a:spLocks noGrp="1"/>
          </p:cNvSpPr>
          <p:nvPr>
            <p:ph idx="1"/>
          </p:nvPr>
        </p:nvSpPr>
        <p:spPr/>
        <p:txBody>
          <a:bodyPr vert="horz" lIns="91440" tIns="45720" rIns="91440" bIns="45720" rtlCol="0">
            <a:normAutofit lnSpcReduction="10000"/>
          </a:bodyPr>
          <a:lstStyle/>
          <a:p>
            <a:pPr algn="r" rtl="1"/>
            <a:r>
              <a:rPr lang="fa-IR" dirty="0">
                <a:solidFill>
                  <a:srgbClr val="7030A0"/>
                </a:solidFill>
                <a:cs typeface="B Zar" panose="00000400000000000000" pitchFamily="2" charset="-78"/>
              </a:rPr>
              <a:t>احتمال </a:t>
            </a:r>
            <a:r>
              <a:rPr lang="en-US" dirty="0">
                <a:solidFill>
                  <a:srgbClr val="7030A0"/>
                </a:solidFill>
                <a:cs typeface="B Zar" panose="00000400000000000000" pitchFamily="2" charset="-78"/>
              </a:rPr>
              <a:t>Blip </a:t>
            </a:r>
            <a:r>
              <a:rPr lang="fa-IR" dirty="0">
                <a:solidFill>
                  <a:srgbClr val="7030A0"/>
                </a:solidFill>
                <a:cs typeface="B Zar" panose="00000400000000000000" pitchFamily="2" charset="-78"/>
              </a:rPr>
              <a:t> مطرح است وتکرار تست وایرال لود 2-1 ماه بعد و توجه به عوامل ایجاد کننده </a:t>
            </a:r>
            <a:r>
              <a:rPr lang="en-US" dirty="0" smtClean="0">
                <a:solidFill>
                  <a:srgbClr val="7030A0"/>
                </a:solidFill>
                <a:cs typeface="B Zar" panose="00000400000000000000" pitchFamily="2" charset="-78"/>
              </a:rPr>
              <a:t>Blip</a:t>
            </a:r>
            <a:r>
              <a:rPr lang="fa-IR" dirty="0" smtClean="0">
                <a:solidFill>
                  <a:srgbClr val="7030A0"/>
                </a:solidFill>
                <a:cs typeface="B Zar" panose="00000400000000000000" pitchFamily="2" charset="-78"/>
              </a:rPr>
              <a:t> ضروری </a:t>
            </a:r>
            <a:r>
              <a:rPr lang="fa-IR" dirty="0">
                <a:solidFill>
                  <a:srgbClr val="7030A0"/>
                </a:solidFill>
                <a:cs typeface="B Zar" panose="00000400000000000000" pitchFamily="2" charset="-78"/>
              </a:rPr>
              <a:t>است. </a:t>
            </a:r>
            <a:endParaRPr lang="fa-IR" dirty="0" smtClean="0">
              <a:solidFill>
                <a:srgbClr val="7030A0"/>
              </a:solidFill>
              <a:cs typeface="B Zar" panose="00000400000000000000" pitchFamily="2" charset="-78"/>
            </a:endParaRPr>
          </a:p>
          <a:p>
            <a:pPr algn="r" rtl="1"/>
            <a:endParaRPr lang="en-US" dirty="0">
              <a:solidFill>
                <a:srgbClr val="7030A0"/>
              </a:solidFill>
              <a:cs typeface="B Zar" panose="00000400000000000000" pitchFamily="2" charset="-78"/>
            </a:endParaRPr>
          </a:p>
          <a:p>
            <a:pPr algn="r" rtl="1"/>
            <a:r>
              <a:rPr lang="fa-IR" dirty="0">
                <a:solidFill>
                  <a:srgbClr val="7030A0"/>
                </a:solidFill>
                <a:cs typeface="B Zar" panose="00000400000000000000" pitchFamily="2" charset="-78"/>
              </a:rPr>
              <a:t> -در صورتی که در آزمایش بعدی نتیجه وایرال لود کمتر از 50 </a:t>
            </a:r>
            <a:r>
              <a:rPr lang="en-US" dirty="0">
                <a:solidFill>
                  <a:srgbClr val="7030A0"/>
                </a:solidFill>
                <a:cs typeface="B Zar" panose="00000400000000000000" pitchFamily="2" charset="-78"/>
              </a:rPr>
              <a:t>copies/ml </a:t>
            </a:r>
            <a:r>
              <a:rPr lang="fa-IR" dirty="0" smtClean="0">
                <a:solidFill>
                  <a:srgbClr val="7030A0"/>
                </a:solidFill>
                <a:cs typeface="B Zar" panose="00000400000000000000" pitchFamily="2" charset="-78"/>
              </a:rPr>
              <a:t> و </a:t>
            </a:r>
            <a:r>
              <a:rPr lang="fa-IR" dirty="0">
                <a:solidFill>
                  <a:srgbClr val="7030A0"/>
                </a:solidFill>
                <a:cs typeface="B Zar" panose="00000400000000000000" pitchFamily="2" charset="-78"/>
              </a:rPr>
              <a:t>یا </a:t>
            </a:r>
            <a:r>
              <a:rPr lang="en-US" dirty="0">
                <a:solidFill>
                  <a:srgbClr val="7030A0"/>
                </a:solidFill>
                <a:cs typeface="B Zar" panose="00000400000000000000" pitchFamily="2" charset="-78"/>
              </a:rPr>
              <a:t>undetectable </a:t>
            </a:r>
            <a:r>
              <a:rPr lang="fa-IR" dirty="0">
                <a:solidFill>
                  <a:srgbClr val="7030A0"/>
                </a:solidFill>
                <a:cs typeface="B Zar" panose="00000400000000000000" pitchFamily="2" charset="-78"/>
              </a:rPr>
              <a:t>شد، دلیل افزایش بار ویروسی </a:t>
            </a:r>
            <a:r>
              <a:rPr lang="fa-IR" dirty="0" smtClean="0">
                <a:solidFill>
                  <a:srgbClr val="7030A0"/>
                </a:solidFill>
                <a:cs typeface="B Zar" panose="00000400000000000000" pitchFamily="2" charset="-78"/>
              </a:rPr>
              <a:t>همان</a:t>
            </a:r>
            <a:r>
              <a:rPr lang="en-US" dirty="0" smtClean="0">
                <a:solidFill>
                  <a:srgbClr val="7030A0"/>
                </a:solidFill>
                <a:cs typeface="B Zar" panose="00000400000000000000" pitchFamily="2" charset="-78"/>
              </a:rPr>
              <a:t>Blip </a:t>
            </a:r>
            <a:r>
              <a:rPr lang="fa-IR" dirty="0" smtClean="0">
                <a:solidFill>
                  <a:srgbClr val="7030A0"/>
                </a:solidFill>
                <a:cs typeface="B Zar" panose="00000400000000000000" pitchFamily="2" charset="-78"/>
              </a:rPr>
              <a:t> بوده </a:t>
            </a:r>
            <a:r>
              <a:rPr lang="fa-IR" dirty="0">
                <a:solidFill>
                  <a:srgbClr val="7030A0"/>
                </a:solidFill>
                <a:cs typeface="B Zar" panose="00000400000000000000" pitchFamily="2" charset="-78"/>
              </a:rPr>
              <a:t>ولی اگر بالا بود احتمال مقاومت دارویی وجود دارد</a:t>
            </a:r>
            <a:r>
              <a:rPr lang="fa-IR" dirty="0" smtClean="0">
                <a:solidFill>
                  <a:srgbClr val="7030A0"/>
                </a:solidFill>
                <a:cs typeface="B Zar" panose="00000400000000000000" pitchFamily="2" charset="-78"/>
              </a:rPr>
              <a:t>.</a:t>
            </a:r>
          </a:p>
          <a:p>
            <a:pPr algn="r" rtl="1"/>
            <a:endParaRPr lang="en-US" dirty="0">
              <a:solidFill>
                <a:srgbClr val="7030A0"/>
              </a:solidFill>
              <a:cs typeface="B Zar" panose="00000400000000000000" pitchFamily="2" charset="-78"/>
            </a:endParaRPr>
          </a:p>
          <a:p>
            <a:pPr algn="r" rtl="1"/>
            <a:r>
              <a:rPr lang="fa-IR" dirty="0">
                <a:solidFill>
                  <a:srgbClr val="7030A0"/>
                </a:solidFill>
                <a:cs typeface="B Zar" panose="00000400000000000000" pitchFamily="2" charset="-78"/>
              </a:rPr>
              <a:t>- اگر ویرال لود در آزمایش دوم کمتر از</a:t>
            </a:r>
            <a:r>
              <a:rPr lang="en-US" dirty="0">
                <a:solidFill>
                  <a:srgbClr val="7030A0"/>
                </a:solidFill>
                <a:cs typeface="B Zar" panose="00000400000000000000" pitchFamily="2" charset="-78"/>
              </a:rPr>
              <a:t>copies/ml</a:t>
            </a:r>
            <a:r>
              <a:rPr lang="fa-IR" dirty="0">
                <a:solidFill>
                  <a:srgbClr val="7030A0"/>
                </a:solidFill>
                <a:cs typeface="B Zar" panose="00000400000000000000" pitchFamily="2" charset="-78"/>
              </a:rPr>
              <a:t> 1000 بود ویرال لود بعدی را در فاصله کمتر از شش ماه  انجام می دهیم و در صورتی که بالای 1000 بود طبق دستورالعمل شماره 2 عمل می کنیم. </a:t>
            </a:r>
            <a:endParaRPr lang="en-US" dirty="0">
              <a:solidFill>
                <a:srgbClr val="7030A0"/>
              </a:solidFill>
              <a:cs typeface="B Zar" panose="00000400000000000000" pitchFamily="2" charset="-78"/>
            </a:endParaRPr>
          </a:p>
        </p:txBody>
      </p:sp>
    </p:spTree>
    <p:extLst>
      <p:ext uri="{BB962C8B-B14F-4D97-AF65-F5344CB8AC3E}">
        <p14:creationId xmlns:p14="http://schemas.microsoft.com/office/powerpoint/2010/main" val="2267083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1650</Words>
  <Application>Microsoft Office PowerPoint</Application>
  <PresentationFormat>Widescreen</PresentationFormat>
  <Paragraphs>111</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 Unicode MS</vt:lpstr>
      <vt:lpstr>2  Nazanin</vt:lpstr>
      <vt:lpstr>Arial</vt:lpstr>
      <vt:lpstr>B Zar</vt:lpstr>
      <vt:lpstr>Calibri</vt:lpstr>
      <vt:lpstr>Calibri Light</vt:lpstr>
      <vt:lpstr>Symbol</vt:lpstr>
      <vt:lpstr>Times New Roman</vt:lpstr>
      <vt:lpstr>Office Theme</vt:lpstr>
      <vt:lpstr>تغییرات گایدلاین مراقبت و درمان HIV/AIDS بالغین </vt:lpstr>
      <vt:lpstr>رژیم درمانی آغازین و جایگزین</vt:lpstr>
      <vt:lpstr>PowerPoint Presentation</vt:lpstr>
      <vt:lpstr>PowerPoint Presentation</vt:lpstr>
      <vt:lpstr>PowerPoint Presentation</vt:lpstr>
      <vt:lpstr>PowerPoint Presentation</vt:lpstr>
      <vt:lpstr>PowerPoint Presentation</vt:lpstr>
      <vt:lpstr>شکست ویرولوژیک</vt:lpstr>
      <vt:lpstr> وایرال لود کمتر از 200 copies/ml</vt:lpstr>
      <vt:lpstr>PowerPoint Presentation</vt:lpstr>
      <vt:lpstr>بار ویروسی بین 200 copies/ml تا کمتر از 1000 copies/ml </vt:lpstr>
      <vt:lpstr>بار ویروسی بین1000 copies/ml  تا5000 copies/ml </vt:lpstr>
      <vt:lpstr>بار ویروسی بیشتر از 5000 copies/ml</vt:lpstr>
      <vt:lpstr>بار ویروسی بیشتر از5000 copies/ml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تغییرات گایدلاین مراقبت و درمان HIV/AIDS بالغین</dc:title>
  <dc:creator>Dell</dc:creator>
  <cp:lastModifiedBy>A</cp:lastModifiedBy>
  <cp:revision>11</cp:revision>
  <dcterms:created xsi:type="dcterms:W3CDTF">2020-08-10T08:10:57Z</dcterms:created>
  <dcterms:modified xsi:type="dcterms:W3CDTF">2020-08-17T08:42:08Z</dcterms:modified>
</cp:coreProperties>
</file>